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custom-properties" Target="docProps/custom.xml"/><Relationship Id="rId2" Type="http://schemas.openxmlformats.org/officeDocument/2006/relationships/officeDocument" Target="ppt/presentation.xml"/><Relationship Id="rId1"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embeddedFontLst>
    <p:embeddedFont>
      <p:font typeface="Play"/>
      <p:regular r:id="rId16"/>
      <p:bold r:id="rId17"/>
    </p:embeddedFont>
    <p:embeddedFont>
      <p:font typeface="Poppins"/>
      <p:regular r:id="rId18"/>
      <p:bold r:id="rId19"/>
      <p:italic r:id="rId20"/>
      <p:boldItalic r:id="rId21"/>
    </p:embeddedFont>
    <p:embeddedFont>
      <p:font typeface="Poppins ExtraBold"/>
      <p:bold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4" roundtripDataSignature="AMtx7mjbOCbsQEalK+X782RaYTlWda60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Poppins-regular.fntdata"/><Relationship Id="rId8" Type="http://schemas.openxmlformats.org/officeDocument/2006/relationships/slide" Target="slides/slide4.xml"/><Relationship Id="rId26" Type="http://schemas.openxmlformats.org/officeDocument/2006/relationships/customXml" Target="../customXml/item2.xml"/><Relationship Id="rId21" Type="http://schemas.openxmlformats.org/officeDocument/2006/relationships/font" Target="fonts/Poppins-boldItalic.fntdata"/><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font" Target="fonts/Play-bold.fntdata"/><Relationship Id="rId7" Type="http://schemas.openxmlformats.org/officeDocument/2006/relationships/slide" Target="slides/slide3.xml"/><Relationship Id="rId25" Type="http://schemas.openxmlformats.org/officeDocument/2006/relationships/customXml" Target="../customXml/item1.xml"/><Relationship Id="rId20" Type="http://schemas.openxmlformats.org/officeDocument/2006/relationships/font" Target="fonts/Poppins-italic.fntdata"/><Relationship Id="rId2" Type="http://schemas.openxmlformats.org/officeDocument/2006/relationships/presProps" Target="presProps.xml"/><Relationship Id="rId16" Type="http://schemas.openxmlformats.org/officeDocument/2006/relationships/font" Target="fonts/Play-regular.fntdata"/><Relationship Id="rId11" Type="http://schemas.openxmlformats.org/officeDocument/2006/relationships/slide" Target="slides/slide7.xml"/><Relationship Id="rId24" Type="http://customschemas.google.com/relationships/presentationmetadata" Target="metadata"/><Relationship Id="rId1" Type="http://schemas.openxmlformats.org/officeDocument/2006/relationships/theme" Target="theme/theme1.xml"/><Relationship Id="rId6" Type="http://schemas.openxmlformats.org/officeDocument/2006/relationships/slide" Target="slides/slide2.xml"/><Relationship Id="rId23" Type="http://schemas.openxmlformats.org/officeDocument/2006/relationships/font" Target="fonts/PoppinsExtraBold-boldItalic.fntdata"/><Relationship Id="rId15" Type="http://schemas.openxmlformats.org/officeDocument/2006/relationships/slide" Target="slides/slide1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font" Target="fonts/Poppins-bold.fntdata"/><Relationship Id="rId22" Type="http://schemas.openxmlformats.org/officeDocument/2006/relationships/font" Target="fonts/PoppinsExtraBold-bold.fntdata"/><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slide" Target="slides/slide10.xml"/><Relationship Id="rId27"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Study by UPenn explores stethoscope cleaning and contamination within an ICU  </a:t>
            </a:r>
            <a:endParaRPr/>
          </a:p>
        </p:txBody>
      </p:sp>
      <p:sp>
        <p:nvSpPr>
          <p:cNvPr id="93" name="Google Shape;9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 to beat a dead horse…</a:t>
            </a:r>
            <a:endParaRPr/>
          </a:p>
        </p:txBody>
      </p:sp>
      <p:sp>
        <p:nvSpPr>
          <p:cNvPr id="302" name="Google Shape;30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study analyzes 3 sets of stethoscopes, the 1</a:t>
            </a:r>
            <a:r>
              <a:rPr baseline="30000" lang="en-US"/>
              <a:t>st</a:t>
            </a:r>
            <a:r>
              <a:rPr lang="en-US"/>
              <a:t> being Set 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Experimenters measured contamination levels of 3 different groups of SS prior to cleaning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Their conclusion?</a:t>
            </a:r>
            <a:endParaRPr/>
          </a:p>
        </p:txBody>
      </p:sp>
      <p:sp>
        <p:nvSpPr>
          <p:cNvPr id="105" name="Google Shape;10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Graph displays Set 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Each dot denotes a culture sample from respective group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Orange &amp; Red do not overlap with Green, so yk they are contaminated as is</a:t>
            </a:r>
            <a:endParaRPr/>
          </a:p>
        </p:txBody>
      </p:sp>
      <p:sp>
        <p:nvSpPr>
          <p:cNvPr id="126" name="Google Shape;12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Poppins"/>
              <a:buNone/>
            </a:pPr>
            <a:r>
              <a:rPr lang="en-US" sz="1200">
                <a:solidFill>
                  <a:schemeClr val="lt1"/>
                </a:solidFill>
                <a:latin typeface="Poppins"/>
                <a:ea typeface="Poppins"/>
                <a:cs typeface="Poppins"/>
                <a:sym typeface="Poppins"/>
              </a:rPr>
              <a:t>Pre-swab before the researcher cleaned entire diaphragm standard method:  </a:t>
            </a:r>
            <a:r>
              <a:rPr b="1" lang="en-US" sz="1200">
                <a:solidFill>
                  <a:schemeClr val="lt1"/>
                </a:solidFill>
                <a:latin typeface="Poppins"/>
                <a:ea typeface="Poppins"/>
                <a:cs typeface="Poppins"/>
                <a:sym typeface="Poppins"/>
              </a:rPr>
              <a:t>hydrogen peroxide </a:t>
            </a:r>
            <a:r>
              <a:rPr lang="en-US" sz="1200">
                <a:solidFill>
                  <a:schemeClr val="lt1"/>
                </a:solidFill>
                <a:latin typeface="Poppins"/>
                <a:ea typeface="Poppins"/>
                <a:cs typeface="Poppins"/>
                <a:sym typeface="Poppins"/>
              </a:rPr>
              <a:t>for </a:t>
            </a:r>
            <a:r>
              <a:rPr b="1" lang="en-US" sz="1200">
                <a:solidFill>
                  <a:schemeClr val="lt1"/>
                </a:solidFill>
                <a:latin typeface="Poppins"/>
                <a:ea typeface="Poppins"/>
                <a:cs typeface="Poppins"/>
                <a:sym typeface="Poppins"/>
              </a:rPr>
              <a:t>60 seconds</a:t>
            </a:r>
            <a:r>
              <a:rPr lang="en-US" sz="1200">
                <a:solidFill>
                  <a:schemeClr val="lt1"/>
                </a:solidFill>
                <a:latin typeface="Poppins"/>
                <a:ea typeface="Poppins"/>
                <a:cs typeface="Poppins"/>
                <a:sym typeface="Poppins"/>
              </a:rPr>
              <a:t>, </a:t>
            </a:r>
            <a:r>
              <a:rPr b="1" lang="en-US" sz="1200">
                <a:solidFill>
                  <a:schemeClr val="lt1"/>
                </a:solidFill>
                <a:latin typeface="Poppins"/>
                <a:ea typeface="Poppins"/>
                <a:cs typeface="Poppins"/>
                <a:sym typeface="Poppins"/>
              </a:rPr>
              <a:t>let it dry</a:t>
            </a:r>
            <a:r>
              <a:rPr lang="en-US" sz="1200">
                <a:solidFill>
                  <a:schemeClr val="lt1"/>
                </a:solidFill>
                <a:latin typeface="Poppins"/>
                <a:ea typeface="Poppins"/>
                <a:cs typeface="Poppins"/>
                <a:sym typeface="Poppins"/>
              </a:rPr>
              <a:t>, and then swabbed the diaphragm again.</a:t>
            </a:r>
            <a:endParaRPr/>
          </a:p>
          <a:p>
            <a:pPr indent="0" lvl="0" marL="0" rtl="0" algn="l">
              <a:spcBef>
                <a:spcPts val="0"/>
              </a:spcBef>
              <a:spcAft>
                <a:spcPts val="0"/>
              </a:spcAft>
              <a:buNone/>
            </a:pPr>
            <a:r>
              <a:t/>
            </a:r>
            <a:endParaRPr/>
          </a:p>
        </p:txBody>
      </p:sp>
      <p:sp>
        <p:nvSpPr>
          <p:cNvPr id="151" name="Google Shape;15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lt1"/>
                </a:solidFill>
                <a:latin typeface="Poppins"/>
                <a:ea typeface="Poppins"/>
                <a:cs typeface="Poppins"/>
                <a:sym typeface="Poppins"/>
              </a:rPr>
              <a:t>Only 5/10 stethoscopes meeting the acceptable level of cleanliness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Efficacy – the power to produce a desired result</a:t>
            </a:r>
            <a:endParaRPr/>
          </a:p>
        </p:txBody>
      </p:sp>
      <p:sp>
        <p:nvSpPr>
          <p:cNvPr id="183" name="Google Shape;18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Poppins"/>
              <a:buNone/>
            </a:pPr>
            <a:r>
              <a:rPr lang="en-US" sz="1200">
                <a:solidFill>
                  <a:schemeClr val="lt1"/>
                </a:solidFill>
                <a:latin typeface="Poppins"/>
                <a:ea typeface="Poppins"/>
                <a:cs typeface="Poppins"/>
                <a:sym typeface="Poppins"/>
              </a:rPr>
              <a:t>The diaphragm was pre-swabbed, then the left side (½) of diaphragm was cleaned by researchers and returned to practitioners who were instructed to clean it </a:t>
            </a:r>
            <a:r>
              <a:rPr b="1" lang="en-US" sz="1200">
                <a:solidFill>
                  <a:schemeClr val="lt1"/>
                </a:solidFill>
                <a:latin typeface="Poppins"/>
                <a:ea typeface="Poppins"/>
                <a:cs typeface="Poppins"/>
                <a:sym typeface="Poppins"/>
              </a:rPr>
              <a:t>using their own method</a:t>
            </a:r>
            <a:r>
              <a:rPr lang="en-US" sz="1200">
                <a:solidFill>
                  <a:schemeClr val="lt1"/>
                </a:solidFill>
                <a:latin typeface="Poppins"/>
                <a:ea typeface="Poppins"/>
                <a:cs typeface="Poppins"/>
                <a:sym typeface="Poppins"/>
              </a:rPr>
              <a:t> (ie. hydrogen peroxide, alcohol, or bleach). Right ½ was swabbed after practitioner completed their own cleaning. </a:t>
            </a:r>
            <a:endParaRPr/>
          </a:p>
          <a:p>
            <a:pPr indent="0" lvl="0" marL="0" marR="0" rtl="0" algn="l">
              <a:lnSpc>
                <a:spcPct val="100000"/>
              </a:lnSpc>
              <a:spcBef>
                <a:spcPts val="0"/>
              </a:spcBef>
              <a:spcAft>
                <a:spcPts val="0"/>
              </a:spcAft>
              <a:buClr>
                <a:schemeClr val="dk1"/>
              </a:buClr>
              <a:buSzPts val="1200"/>
              <a:buFont typeface="Arial"/>
              <a:buNone/>
            </a:pPr>
            <a:r>
              <a:t/>
            </a:r>
            <a:endParaRPr sz="1200">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To ensure that the pre-cleaning swab would not affect the post- cleaning communities, the stethoscope diaphragm was sampled as described above, but only the left half of the diaphragm was swabbed. </a:t>
            </a:r>
            <a:endParaRPr/>
          </a:p>
          <a:p>
            <a:pPr indent="0" lvl="0" marL="0" marR="0" rtl="0" algn="l">
              <a:lnSpc>
                <a:spcPct val="100000"/>
              </a:lnSpc>
              <a:spcBef>
                <a:spcPts val="0"/>
              </a:spcBef>
              <a:spcAft>
                <a:spcPts val="0"/>
              </a:spcAft>
              <a:buClr>
                <a:schemeClr val="dk1"/>
              </a:buClr>
              <a:buSzPts val="1200"/>
              <a:buFont typeface="Arial"/>
              <a:buNone/>
            </a:pPr>
            <a:r>
              <a:t/>
            </a:r>
            <a:endParaRPr sz="1200">
              <a:solidFill>
                <a:schemeClr val="lt1"/>
              </a:solidFill>
              <a:latin typeface="Poppins"/>
              <a:ea typeface="Poppins"/>
              <a:cs typeface="Poppins"/>
              <a:sym typeface="Poppins"/>
            </a:endParaRPr>
          </a:p>
          <a:p>
            <a:pPr indent="0" lvl="0" marL="0" rtl="0" algn="l">
              <a:spcBef>
                <a:spcPts val="0"/>
              </a:spcBef>
              <a:spcAft>
                <a:spcPts val="0"/>
              </a:spcAft>
              <a:buNone/>
            </a:pPr>
            <a:r>
              <a:t/>
            </a:r>
            <a:endParaRPr/>
          </a:p>
        </p:txBody>
      </p:sp>
      <p:sp>
        <p:nvSpPr>
          <p:cNvPr id="201" name="Google Shape;20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lt1"/>
                </a:solidFill>
                <a:latin typeface="Poppins"/>
                <a:ea typeface="Poppins"/>
                <a:cs typeface="Poppins"/>
                <a:sym typeface="Poppins"/>
              </a:rPr>
              <a:t>Practitioner-preferred cleaning led to an inconsequential efficacy rate of 10%, with only 2 of 20 stethoscopes dropping to an acceptable level of cleanliness </a:t>
            </a:r>
            <a:endParaRPr/>
          </a:p>
        </p:txBody>
      </p:sp>
      <p:sp>
        <p:nvSpPr>
          <p:cNvPr id="233" name="Google Shape;23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22"/>
          <p:cNvSpPr/>
          <p:nvPr>
            <p:ph idx="2" type="pic"/>
          </p:nvPr>
        </p:nvSpPr>
        <p:spPr>
          <a:xfrm>
            <a:off x="5183188" y="987425"/>
            <a:ext cx="6172200" cy="4873625"/>
          </a:xfrm>
          <a:prstGeom prst="rect">
            <a:avLst/>
          </a:prstGeom>
          <a:noFill/>
          <a:ln>
            <a:noFill/>
          </a:ln>
        </p:spPr>
      </p:sp>
      <p:sp>
        <p:nvSpPr>
          <p:cNvPr id="74" name="Google Shape;74;p2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 name="Google Shape;75;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2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2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spTree>
      <p:nvGrpSpPr>
        <p:cNvPr id="21" name="Shape 21"/>
        <p:cNvGrpSpPr/>
        <p:nvPr/>
      </p:nvGrpSpPr>
      <p:grpSpPr>
        <a:xfrm>
          <a:off x="0" y="0"/>
          <a:ext cx="0" cy="0"/>
          <a:chOff x="0" y="0"/>
          <a:chExt cx="0" cy="0"/>
        </a:xfrm>
      </p:grpSpPr>
      <p:sp>
        <p:nvSpPr>
          <p:cNvPr id="22" name="Google Shape;22;p14"/>
          <p:cNvSpPr/>
          <p:nvPr>
            <p:ph idx="2" type="pic"/>
          </p:nvPr>
        </p:nvSpPr>
        <p:spPr>
          <a:xfrm>
            <a:off x="10950765" y="1894901"/>
            <a:ext cx="1905919" cy="2093204"/>
          </a:xfrm>
          <a:prstGeom prst="rect">
            <a:avLst/>
          </a:prstGeom>
          <a:solidFill>
            <a:schemeClr val="lt1"/>
          </a:solidFill>
          <a:ln>
            <a:noFill/>
          </a:ln>
          <a:effectLst>
            <a:outerShdw blurRad="50800" rotWithShape="0" algn="tr" dir="8100000" dist="38100">
              <a:srgbClr val="000000">
                <a:alpha val="40000"/>
              </a:srgbClr>
            </a:outerShdw>
          </a:effectLst>
        </p:spPr>
      </p:sp>
      <p:sp>
        <p:nvSpPr>
          <p:cNvPr id="23" name="Google Shape;23;p14"/>
          <p:cNvSpPr/>
          <p:nvPr>
            <p:ph idx="3" type="pic"/>
          </p:nvPr>
        </p:nvSpPr>
        <p:spPr>
          <a:xfrm>
            <a:off x="13066003" y="1894901"/>
            <a:ext cx="1905919" cy="2093204"/>
          </a:xfrm>
          <a:prstGeom prst="rect">
            <a:avLst/>
          </a:prstGeom>
          <a:solidFill>
            <a:schemeClr val="lt1"/>
          </a:solidFill>
          <a:ln>
            <a:noFill/>
          </a:ln>
          <a:effectLst>
            <a:outerShdw blurRad="50800" rotWithShape="0" algn="tr" dir="8100000" dist="38100">
              <a:srgbClr val="000000">
                <a:alpha val="40000"/>
              </a:srgbClr>
            </a:outerShdw>
          </a:effectLst>
        </p:spPr>
      </p:sp>
      <p:sp>
        <p:nvSpPr>
          <p:cNvPr id="24" name="Google Shape;24;p14"/>
          <p:cNvSpPr/>
          <p:nvPr>
            <p:ph idx="4" type="pic"/>
          </p:nvPr>
        </p:nvSpPr>
        <p:spPr>
          <a:xfrm>
            <a:off x="15181241" y="1894901"/>
            <a:ext cx="1905919" cy="2093204"/>
          </a:xfrm>
          <a:prstGeom prst="rect">
            <a:avLst/>
          </a:prstGeom>
          <a:solidFill>
            <a:schemeClr val="lt1"/>
          </a:solidFill>
          <a:ln>
            <a:noFill/>
          </a:ln>
          <a:effectLst>
            <a:outerShdw blurRad="50800" rotWithShape="0" algn="tr" dir="8100000" dist="38100">
              <a:srgbClr val="000000">
                <a:alpha val="40000"/>
              </a:srgbClr>
            </a:outerShdw>
          </a:effectLst>
        </p:spPr>
      </p:sp>
      <p:sp>
        <p:nvSpPr>
          <p:cNvPr id="25" name="Google Shape;25;p14"/>
          <p:cNvSpPr/>
          <p:nvPr>
            <p:ph idx="5" type="pic"/>
          </p:nvPr>
        </p:nvSpPr>
        <p:spPr>
          <a:xfrm>
            <a:off x="8835527" y="1894901"/>
            <a:ext cx="1905919" cy="2093204"/>
          </a:xfrm>
          <a:prstGeom prst="rect">
            <a:avLst/>
          </a:prstGeom>
          <a:solidFill>
            <a:schemeClr val="lt1"/>
          </a:solidFill>
          <a:ln>
            <a:noFill/>
          </a:ln>
          <a:effectLst>
            <a:outerShdw blurRad="50800" rotWithShape="0" algn="tr" dir="8100000" dist="38100">
              <a:srgbClr val="000000">
                <a:alpha val="40000"/>
              </a:srgbClr>
            </a:outerShdw>
          </a:effectLst>
        </p:spPr>
      </p:sp>
      <p:sp>
        <p:nvSpPr>
          <p:cNvPr id="26" name="Google Shape;26;p14"/>
          <p:cNvSpPr/>
          <p:nvPr>
            <p:ph idx="6" type="pic"/>
          </p:nvPr>
        </p:nvSpPr>
        <p:spPr>
          <a:xfrm>
            <a:off x="6096001" y="1233889"/>
            <a:ext cx="2530207" cy="3415229"/>
          </a:xfrm>
          <a:prstGeom prst="rect">
            <a:avLst/>
          </a:prstGeom>
          <a:solidFill>
            <a:schemeClr val="lt1"/>
          </a:solidFill>
          <a:ln>
            <a:noFill/>
          </a:ln>
          <a:effectLst>
            <a:outerShdw blurRad="266700" rotWithShape="0" algn="tr" dir="8100000" dist="139700">
              <a:srgbClr val="000000">
                <a:alpha val="44705"/>
              </a:srgb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6" name="Google Shape;3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2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7" name="Google Shape;67;p2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 name="Google Shape;6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5573"/>
            </a:gs>
            <a:gs pos="23000">
              <a:srgbClr val="125573"/>
            </a:gs>
            <a:gs pos="69000">
              <a:srgbClr val="0F4861"/>
            </a:gs>
            <a:gs pos="97000">
              <a:srgbClr val="0E435B"/>
            </a:gs>
            <a:gs pos="100000">
              <a:srgbClr val="0E435B"/>
            </a:gs>
          </a:gsLst>
          <a:path path="circle">
            <a:fillToRect b="50%" l="50%" r="50%" t="50%"/>
          </a:path>
          <a:tileRect/>
        </a:gra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slide" Target="/ppt/slides/slide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6.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5.xml"/><Relationship Id="rId4" Type="http://schemas.openxmlformats.org/officeDocument/2006/relationships/image" Target="../media/image4.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10.xml"/><Relationship Id="rId4" Type="http://schemas.openxmlformats.org/officeDocument/2006/relationships/image" Target="../media/image21.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slide" Target="/ppt/slides/slide5.xml"/><Relationship Id="rId9"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slide" Target="/ppt/slides/slide10.xml"/><Relationship Id="rId4" Type="http://schemas.openxmlformats.org/officeDocument/2006/relationships/image" Target="../media/image6.png"/><Relationship Id="rId5"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slide" Target="/ppt/slides/slide7.xml"/><Relationship Id="rId9"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slide" Target="/ppt/slides/slide10.xml"/><Relationship Id="rId4" Type="http://schemas.openxmlformats.org/officeDocument/2006/relationships/image" Target="../media/image6.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slide" Target="/ppt/slides/slide10.xml"/><Relationship Id="rId4" Type="http://schemas.openxmlformats.org/officeDocument/2006/relationships/image" Target="../media/image18.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slide" Target="/ppt/slides/slide5.xml"/><Relationship Id="rId4" Type="http://schemas.openxmlformats.org/officeDocument/2006/relationships/image" Target="../media/image16.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descr="A person holding a stethoscope&#10;&#10;Description automatically generated" id="95" name="Google Shape;95;p1"/>
          <p:cNvPicPr preferRelativeResize="0"/>
          <p:nvPr/>
        </p:nvPicPr>
        <p:blipFill rotWithShape="1">
          <a:blip r:embed="rId3">
            <a:alphaModFix amt="86000"/>
          </a:blip>
          <a:srcRect b="0" l="0" r="0" t="0"/>
          <a:stretch/>
        </p:blipFill>
        <p:spPr>
          <a:xfrm flipH="1">
            <a:off x="-2" y="1"/>
            <a:ext cx="12191999" cy="6857998"/>
          </a:xfrm>
          <a:prstGeom prst="rect">
            <a:avLst/>
          </a:prstGeom>
          <a:noFill/>
          <a:ln>
            <a:noFill/>
          </a:ln>
        </p:spPr>
      </p:pic>
      <p:pic>
        <p:nvPicPr>
          <p:cNvPr descr="A person holding a stethoscope&#10;&#10;Description automatically generated" id="96" name="Google Shape;96;p1"/>
          <p:cNvPicPr preferRelativeResize="0"/>
          <p:nvPr/>
        </p:nvPicPr>
        <p:blipFill rotWithShape="1">
          <a:blip r:embed="rId4">
            <a:alphaModFix/>
          </a:blip>
          <a:srcRect b="20631" l="56331" r="10102" t="9079"/>
          <a:stretch/>
        </p:blipFill>
        <p:spPr>
          <a:xfrm flipH="1">
            <a:off x="-3" y="2"/>
            <a:ext cx="6210300" cy="6857998"/>
          </a:xfrm>
          <a:prstGeom prst="rect">
            <a:avLst/>
          </a:prstGeom>
          <a:noFill/>
          <a:ln>
            <a:noFill/>
          </a:ln>
        </p:spPr>
      </p:pic>
      <p:sp>
        <p:nvSpPr>
          <p:cNvPr id="97" name="Google Shape;97;p1"/>
          <p:cNvSpPr/>
          <p:nvPr/>
        </p:nvSpPr>
        <p:spPr>
          <a:xfrm>
            <a:off x="0" y="2"/>
            <a:ext cx="6210299" cy="6857998"/>
          </a:xfrm>
          <a:prstGeom prst="rect">
            <a:avLst/>
          </a:prstGeom>
          <a:solidFill>
            <a:srgbClr val="1D4288">
              <a:alpha val="2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8" name="Google Shape;98;p1"/>
          <p:cNvSpPr txBox="1"/>
          <p:nvPr>
            <p:ph type="ctrTitle"/>
          </p:nvPr>
        </p:nvSpPr>
        <p:spPr>
          <a:xfrm>
            <a:off x="394886" y="60960"/>
            <a:ext cx="5701111" cy="1766999"/>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FFFFF"/>
              </a:buClr>
              <a:buSzPts val="4400"/>
              <a:buFont typeface="Gill Sans"/>
              <a:buNone/>
            </a:pPr>
            <a:r>
              <a:rPr b="1" lang="en-US" sz="4400">
                <a:solidFill>
                  <a:srgbClr val="FFDE59"/>
                </a:solidFill>
                <a:latin typeface="Calibri"/>
                <a:ea typeface="Calibri"/>
                <a:cs typeface="Calibri"/>
                <a:sym typeface="Calibri"/>
              </a:rPr>
              <a:t>Selling With Evidence</a:t>
            </a:r>
            <a:br>
              <a:rPr b="1" lang="en-US" sz="4400">
                <a:solidFill>
                  <a:srgbClr val="FFDE59"/>
                </a:solidFill>
                <a:latin typeface="Calibri"/>
                <a:ea typeface="Calibri"/>
                <a:cs typeface="Calibri"/>
                <a:sym typeface="Calibri"/>
              </a:rPr>
            </a:br>
            <a:r>
              <a:rPr lang="en-US" sz="2000">
                <a:solidFill>
                  <a:schemeClr val="lt1"/>
                </a:solidFill>
                <a:latin typeface="Calibri"/>
                <a:ea typeface="Calibri"/>
                <a:cs typeface="Calibri"/>
                <a:sym typeface="Calibri"/>
              </a:rPr>
              <a:t>Molecular analysis of bacterial contamination on stethoscopes in an intensive care unit</a:t>
            </a:r>
            <a:br>
              <a:rPr lang="en-US" sz="2000">
                <a:solidFill>
                  <a:schemeClr val="lt1"/>
                </a:solidFill>
                <a:latin typeface="Calibri"/>
                <a:ea typeface="Calibri"/>
                <a:cs typeface="Calibri"/>
                <a:sym typeface="Calibri"/>
              </a:rPr>
            </a:br>
            <a:r>
              <a:rPr lang="en-US" sz="1600">
                <a:solidFill>
                  <a:schemeClr val="lt1"/>
                </a:solidFill>
                <a:latin typeface="Calibri"/>
                <a:ea typeface="Calibri"/>
                <a:cs typeface="Calibri"/>
                <a:sym typeface="Calibri"/>
              </a:rPr>
              <a:t>Knecht, et al.</a:t>
            </a:r>
            <a:endParaRPr sz="4400">
              <a:solidFill>
                <a:schemeClr val="lt1"/>
              </a:solidFill>
              <a:latin typeface="Calibri"/>
              <a:ea typeface="Calibri"/>
              <a:cs typeface="Calibri"/>
              <a:sym typeface="Calibri"/>
            </a:endParaRPr>
          </a:p>
        </p:txBody>
      </p:sp>
      <p:pic>
        <p:nvPicPr>
          <p:cNvPr descr="A blue and grey logo&#10;&#10;Description automatically generated" id="99" name="Google Shape;99;p1"/>
          <p:cNvPicPr preferRelativeResize="0"/>
          <p:nvPr/>
        </p:nvPicPr>
        <p:blipFill rotWithShape="1">
          <a:blip r:embed="rId5">
            <a:alphaModFix/>
          </a:blip>
          <a:srcRect b="0" l="0" r="0" t="0"/>
          <a:stretch/>
        </p:blipFill>
        <p:spPr>
          <a:xfrm>
            <a:off x="394886" y="5901583"/>
            <a:ext cx="704351" cy="728146"/>
          </a:xfrm>
          <a:prstGeom prst="rect">
            <a:avLst/>
          </a:prstGeom>
          <a:noFill/>
          <a:ln>
            <a:noFill/>
          </a:ln>
        </p:spPr>
      </p:pic>
      <p:sp>
        <p:nvSpPr>
          <p:cNvPr id="100" name="Google Shape;100;p1"/>
          <p:cNvSpPr txBox="1"/>
          <p:nvPr/>
        </p:nvSpPr>
        <p:spPr>
          <a:xfrm>
            <a:off x="6350590" y="3944389"/>
            <a:ext cx="5701111" cy="1766999"/>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FFFFFF"/>
              </a:buClr>
              <a:buSzPts val="4400"/>
              <a:buFont typeface="Gill Sans"/>
              <a:buNone/>
            </a:pPr>
            <a:br>
              <a:rPr b="1" i="0" lang="en-US" sz="4400" u="none" cap="none" strike="noStrike">
                <a:solidFill>
                  <a:srgbClr val="FFDE59"/>
                </a:solidFill>
                <a:latin typeface="Calibri"/>
                <a:ea typeface="Calibri"/>
                <a:cs typeface="Calibri"/>
                <a:sym typeface="Calibri"/>
              </a:rPr>
            </a:br>
            <a:r>
              <a:rPr b="1" i="0" lang="en-US" sz="4400" u="none" cap="none" strike="noStrike">
                <a:solidFill>
                  <a:srgbClr val="FFDE59"/>
                </a:solidFill>
                <a:latin typeface="Calibri"/>
                <a:ea typeface="Calibri"/>
                <a:cs typeface="Calibri"/>
                <a:sym typeface="Calibri"/>
              </a:rPr>
              <a:t>“But our practitioners already sterilize their stethoscopes.”</a:t>
            </a:r>
            <a:endParaRPr b="0" i="0" sz="4400" u="none" cap="none" strike="noStrike">
              <a:solidFill>
                <a:schemeClr val="lt1"/>
              </a:solidFill>
              <a:latin typeface="Calibri"/>
              <a:ea typeface="Calibri"/>
              <a:cs typeface="Calibri"/>
              <a:sym typeface="Calibri"/>
            </a:endParaRPr>
          </a:p>
        </p:txBody>
      </p:sp>
      <p:pic>
        <p:nvPicPr>
          <p:cNvPr descr="A close-up of a document&#10;&#10;Description automatically generated" id="101" name="Google Shape;101;p1"/>
          <p:cNvPicPr preferRelativeResize="0"/>
          <p:nvPr/>
        </p:nvPicPr>
        <p:blipFill rotWithShape="1">
          <a:blip r:embed="rId6">
            <a:alphaModFix/>
          </a:blip>
          <a:srcRect b="0" l="0" r="0" t="0"/>
          <a:stretch/>
        </p:blipFill>
        <p:spPr>
          <a:xfrm>
            <a:off x="1494123" y="1927121"/>
            <a:ext cx="3553589" cy="470260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cxnSp>
        <p:nvCxnSpPr>
          <p:cNvPr id="287" name="Google Shape;287;p10"/>
          <p:cNvCxnSpPr/>
          <p:nvPr/>
        </p:nvCxnSpPr>
        <p:spPr>
          <a:xfrm>
            <a:off x="660400" y="874215"/>
            <a:ext cx="0" cy="5181600"/>
          </a:xfrm>
          <a:prstGeom prst="straightConnector1">
            <a:avLst/>
          </a:prstGeom>
          <a:noFill/>
          <a:ln cap="flat" cmpd="sng" w="12700">
            <a:solidFill>
              <a:srgbClr val="BFBFBF"/>
            </a:solidFill>
            <a:prstDash val="solid"/>
            <a:miter lim="800000"/>
            <a:headEnd len="sm" w="sm" type="none"/>
            <a:tailEnd len="sm" w="sm" type="none"/>
          </a:ln>
        </p:spPr>
      </p:cxnSp>
      <p:sp>
        <p:nvSpPr>
          <p:cNvPr id="288" name="Google Shape;288;p10">
            <a:hlinkClick action="ppaction://hlinksldjump" r:id="rId3"/>
          </p:cNvPr>
          <p:cNvSpPr/>
          <p:nvPr/>
        </p:nvSpPr>
        <p:spPr>
          <a:xfrm>
            <a:off x="474133" y="5869549"/>
            <a:ext cx="372532" cy="37253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89" name="Google Shape;289;p10"/>
          <p:cNvSpPr/>
          <p:nvPr/>
        </p:nvSpPr>
        <p:spPr>
          <a:xfrm>
            <a:off x="571500" y="2056358"/>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90" name="Google Shape;290;p10"/>
          <p:cNvSpPr/>
          <p:nvPr/>
        </p:nvSpPr>
        <p:spPr>
          <a:xfrm>
            <a:off x="571500" y="3340101"/>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91" name="Google Shape;291;p10"/>
          <p:cNvSpPr/>
          <p:nvPr/>
        </p:nvSpPr>
        <p:spPr>
          <a:xfrm>
            <a:off x="571500" y="4623844"/>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92" name="Google Shape;292;p10"/>
          <p:cNvSpPr/>
          <p:nvPr/>
        </p:nvSpPr>
        <p:spPr>
          <a:xfrm>
            <a:off x="571500" y="888118"/>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93" name="Google Shape;293;p10"/>
          <p:cNvSpPr txBox="1"/>
          <p:nvPr/>
        </p:nvSpPr>
        <p:spPr>
          <a:xfrm>
            <a:off x="1194136" y="6208686"/>
            <a:ext cx="10523732" cy="461665"/>
          </a:xfrm>
          <a:prstGeom prst="rect">
            <a:avLst/>
          </a:prstGeom>
          <a:noFill/>
          <a:ln cap="flat" cmpd="sng" w="9525">
            <a:solidFill>
              <a:srgbClr val="FFC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B2036"/>
              </a:buClr>
              <a:buSzPts val="1600"/>
              <a:buFont typeface="Calibri"/>
              <a:buNone/>
            </a:pPr>
            <a:r>
              <a:rPr lang="en-US" sz="1200">
                <a:solidFill>
                  <a:schemeClr val="lt1"/>
                </a:solidFill>
                <a:latin typeface="Arial"/>
                <a:ea typeface="Arial"/>
                <a:cs typeface="Arial"/>
                <a:sym typeface="Arial"/>
              </a:rPr>
              <a:t>Knecht VR, McGinniss JE, Shankar HM, Clarke EL, Kelly BJ, Imai I, et al. Molecular analysis of bacterial contamination on stethoscopes in an intensive care unit. Infect Control Hosp Epidemiol. 2019;40(2):171-177.</a:t>
            </a:r>
            <a:endParaRPr b="0" i="0" sz="1200" u="none" cap="none" strike="noStrike">
              <a:solidFill>
                <a:schemeClr val="lt1"/>
              </a:solidFill>
              <a:latin typeface="Calibri"/>
              <a:ea typeface="Calibri"/>
              <a:cs typeface="Calibri"/>
              <a:sym typeface="Calibri"/>
            </a:endParaRPr>
          </a:p>
        </p:txBody>
      </p:sp>
      <p:sp>
        <p:nvSpPr>
          <p:cNvPr id="294" name="Google Shape;294;p10"/>
          <p:cNvSpPr txBox="1"/>
          <p:nvPr/>
        </p:nvSpPr>
        <p:spPr>
          <a:xfrm>
            <a:off x="1194135" y="1632992"/>
            <a:ext cx="6629234" cy="89255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2600"/>
              <a:buFont typeface="Arial"/>
              <a:buChar char="•"/>
            </a:pPr>
            <a:r>
              <a:rPr lang="en-US" sz="2600">
                <a:solidFill>
                  <a:schemeClr val="lt1"/>
                </a:solidFill>
                <a:latin typeface="Poppins"/>
                <a:ea typeface="Poppins"/>
                <a:cs typeface="Poppins"/>
                <a:sym typeface="Poppins"/>
              </a:rPr>
              <a:t>Current cleaning methods reduce but </a:t>
            </a:r>
            <a:r>
              <a:rPr lang="en-US" sz="2600">
                <a:solidFill>
                  <a:srgbClr val="FFDE59"/>
                </a:solidFill>
                <a:latin typeface="Poppins"/>
                <a:ea typeface="Poppins"/>
                <a:cs typeface="Poppins"/>
                <a:sym typeface="Poppins"/>
              </a:rPr>
              <a:t>did not eliminate contamination</a:t>
            </a:r>
            <a:endParaRPr/>
          </a:p>
        </p:txBody>
      </p:sp>
      <p:sp>
        <p:nvSpPr>
          <p:cNvPr id="295" name="Google Shape;295;p10"/>
          <p:cNvSpPr txBox="1"/>
          <p:nvPr/>
        </p:nvSpPr>
        <p:spPr>
          <a:xfrm>
            <a:off x="938341" y="570727"/>
            <a:ext cx="563755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FFDE59"/>
                </a:solidFill>
                <a:latin typeface="Poppins ExtraBold"/>
                <a:ea typeface="Poppins ExtraBold"/>
                <a:cs typeface="Poppins ExtraBold"/>
                <a:sym typeface="Poppins ExtraBold"/>
              </a:rPr>
              <a:t>Key Takeaways</a:t>
            </a:r>
            <a:endParaRPr/>
          </a:p>
        </p:txBody>
      </p:sp>
      <p:pic>
        <p:nvPicPr>
          <p:cNvPr descr="A close-up of a document&#10;&#10;Description automatically generated" id="296" name="Google Shape;296;p10"/>
          <p:cNvPicPr preferRelativeResize="0"/>
          <p:nvPr/>
        </p:nvPicPr>
        <p:blipFill rotWithShape="1">
          <a:blip r:embed="rId4">
            <a:alphaModFix/>
          </a:blip>
          <a:srcRect b="0" l="0" r="0" t="0"/>
          <a:stretch/>
        </p:blipFill>
        <p:spPr>
          <a:xfrm>
            <a:off x="7823372" y="811390"/>
            <a:ext cx="3894495" cy="5153743"/>
          </a:xfrm>
          <a:prstGeom prst="rect">
            <a:avLst/>
          </a:prstGeom>
          <a:noFill/>
          <a:ln>
            <a:noFill/>
          </a:ln>
        </p:spPr>
      </p:pic>
      <p:sp>
        <p:nvSpPr>
          <p:cNvPr id="297" name="Google Shape;297;p10"/>
          <p:cNvSpPr txBox="1"/>
          <p:nvPr/>
        </p:nvSpPr>
        <p:spPr>
          <a:xfrm>
            <a:off x="1269922" y="3097318"/>
            <a:ext cx="6197414" cy="129266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2600"/>
              <a:buFont typeface="Arial"/>
              <a:buChar char="•"/>
            </a:pPr>
            <a:r>
              <a:rPr lang="en-US" sz="2600">
                <a:solidFill>
                  <a:schemeClr val="lt1"/>
                </a:solidFill>
                <a:latin typeface="Poppins"/>
                <a:ea typeface="Poppins"/>
                <a:cs typeface="Poppins"/>
                <a:sym typeface="Poppins"/>
              </a:rPr>
              <a:t>Practitioner stethoscopes carried the </a:t>
            </a:r>
            <a:r>
              <a:rPr lang="en-US" sz="2600">
                <a:solidFill>
                  <a:srgbClr val="FFDE59"/>
                </a:solidFill>
                <a:latin typeface="Poppins"/>
                <a:ea typeface="Poppins"/>
                <a:cs typeface="Poppins"/>
                <a:sym typeface="Poppins"/>
              </a:rPr>
              <a:t>highest levels </a:t>
            </a:r>
            <a:r>
              <a:rPr lang="en-US" sz="2600">
                <a:solidFill>
                  <a:schemeClr val="lt1"/>
                </a:solidFill>
                <a:latin typeface="Poppins"/>
                <a:ea typeface="Poppins"/>
                <a:cs typeface="Poppins"/>
                <a:sym typeface="Poppins"/>
              </a:rPr>
              <a:t>of bacterial contamination </a:t>
            </a:r>
            <a:endParaRPr/>
          </a:p>
        </p:txBody>
      </p:sp>
      <p:sp>
        <p:nvSpPr>
          <p:cNvPr id="298" name="Google Shape;298;p10"/>
          <p:cNvSpPr txBox="1"/>
          <p:nvPr/>
        </p:nvSpPr>
        <p:spPr>
          <a:xfrm>
            <a:off x="1157055" y="4961754"/>
            <a:ext cx="6423147" cy="1292662"/>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2600"/>
              <a:buFont typeface="Arial"/>
              <a:buChar char="•"/>
            </a:pPr>
            <a:r>
              <a:rPr i="0" lang="en-US" sz="2600" u="none" cap="none" strike="noStrike">
                <a:solidFill>
                  <a:schemeClr val="lt1"/>
                </a:solidFill>
                <a:latin typeface="Poppins"/>
                <a:ea typeface="Poppins"/>
                <a:cs typeface="Poppins"/>
                <a:sym typeface="Poppins"/>
              </a:rPr>
              <a:t>Stethoscopes are still </a:t>
            </a:r>
            <a:r>
              <a:rPr i="0" lang="en-US" sz="2600" u="none" cap="none" strike="noStrike">
                <a:solidFill>
                  <a:srgbClr val="FFDE59"/>
                </a:solidFill>
                <a:latin typeface="Poppins"/>
                <a:ea typeface="Poppins"/>
                <a:cs typeface="Poppins"/>
                <a:sym typeface="Poppins"/>
              </a:rPr>
              <a:t>prominent vectors of HAI transfer</a:t>
            </a:r>
            <a:endParaRPr/>
          </a:p>
          <a:p>
            <a:pPr indent="0" lvl="0" marL="0" marR="0" rtl="0" algn="l">
              <a:spcBef>
                <a:spcPts val="0"/>
              </a:spcBef>
              <a:spcAft>
                <a:spcPts val="0"/>
              </a:spcAft>
              <a:buNone/>
            </a:pPr>
            <a:r>
              <a:t/>
            </a:r>
            <a:endParaRPr sz="26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0" st="0"/>
                                            </p:txEl>
                                          </p:spTgt>
                                        </p:tgtEl>
                                        <p:attrNameLst>
                                          <p:attrName>style.visibility</p:attrName>
                                        </p:attrNameLst>
                                      </p:cBhvr>
                                      <p:to>
                                        <p:strVal val="visible"/>
                                      </p:to>
                                    </p:set>
                                    <p:animEffect filter="fade" transition="in">
                                      <p:cBhvr>
                                        <p:cTn dur="500"/>
                                        <p:tgtEl>
                                          <p:spTgt spid="2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1"/>
          <p:cNvSpPr txBox="1"/>
          <p:nvPr/>
        </p:nvSpPr>
        <p:spPr>
          <a:xfrm>
            <a:off x="8402369" y="2462801"/>
            <a:ext cx="3337773"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0">
                <a:solidFill>
                  <a:schemeClr val="lt1"/>
                </a:solidFill>
                <a:latin typeface="Play"/>
                <a:ea typeface="Play"/>
                <a:cs typeface="Play"/>
                <a:sym typeface="Play"/>
              </a:rPr>
              <a:t>100%</a:t>
            </a:r>
            <a:endParaRPr/>
          </a:p>
        </p:txBody>
      </p:sp>
      <p:pic>
        <p:nvPicPr>
          <p:cNvPr descr="Shield outline" id="305" name="Google Shape;305;p11"/>
          <p:cNvPicPr preferRelativeResize="0"/>
          <p:nvPr/>
        </p:nvPicPr>
        <p:blipFill rotWithShape="1">
          <a:blip r:embed="rId3">
            <a:alphaModFix/>
          </a:blip>
          <a:srcRect b="0" l="0" r="0" t="0"/>
          <a:stretch/>
        </p:blipFill>
        <p:spPr>
          <a:xfrm>
            <a:off x="7519705" y="959930"/>
            <a:ext cx="4938157" cy="4938157"/>
          </a:xfrm>
          <a:prstGeom prst="rect">
            <a:avLst/>
          </a:prstGeom>
          <a:noFill/>
          <a:ln>
            <a:noFill/>
          </a:ln>
        </p:spPr>
      </p:pic>
      <p:sp>
        <p:nvSpPr>
          <p:cNvPr id="306" name="Google Shape;306;p11"/>
          <p:cNvSpPr txBox="1"/>
          <p:nvPr/>
        </p:nvSpPr>
        <p:spPr>
          <a:xfrm>
            <a:off x="7305349" y="2555271"/>
            <a:ext cx="1339791"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600">
                <a:solidFill>
                  <a:schemeClr val="lt1"/>
                </a:solidFill>
                <a:latin typeface="Play"/>
                <a:ea typeface="Play"/>
                <a:cs typeface="Play"/>
                <a:sym typeface="Play"/>
              </a:rPr>
              <a:t>=</a:t>
            </a:r>
            <a:endParaRPr sz="1800">
              <a:solidFill>
                <a:schemeClr val="dk1"/>
              </a:solidFill>
              <a:latin typeface="Arial"/>
              <a:ea typeface="Arial"/>
              <a:cs typeface="Arial"/>
              <a:sym typeface="Arial"/>
            </a:endParaRPr>
          </a:p>
        </p:txBody>
      </p:sp>
      <p:sp>
        <p:nvSpPr>
          <p:cNvPr id="307" name="Google Shape;307;p11"/>
          <p:cNvSpPr txBox="1"/>
          <p:nvPr/>
        </p:nvSpPr>
        <p:spPr>
          <a:xfrm>
            <a:off x="8802401" y="1829325"/>
            <a:ext cx="25377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000">
                <a:solidFill>
                  <a:schemeClr val="lt1"/>
                </a:solidFill>
                <a:latin typeface="Arial"/>
                <a:ea typeface="Arial"/>
                <a:cs typeface="Arial"/>
                <a:sym typeface="Arial"/>
              </a:rPr>
              <a:t>Protection Against HAIs</a:t>
            </a:r>
            <a:endParaRPr/>
          </a:p>
        </p:txBody>
      </p:sp>
      <p:sp>
        <p:nvSpPr>
          <p:cNvPr id="308" name="Google Shape;308;p11"/>
          <p:cNvSpPr/>
          <p:nvPr/>
        </p:nvSpPr>
        <p:spPr>
          <a:xfrm>
            <a:off x="11456136" y="6069951"/>
            <a:ext cx="685800" cy="685800"/>
          </a:xfrm>
          <a:custGeom>
            <a:rect b="b" l="l" r="r" t="t"/>
            <a:pathLst>
              <a:path extrusionOk="0" h="1350938" w="1306790">
                <a:moveTo>
                  <a:pt x="0" y="0"/>
                </a:moveTo>
                <a:lnTo>
                  <a:pt x="1306790" y="0"/>
                </a:lnTo>
                <a:lnTo>
                  <a:pt x="1306790" y="1350938"/>
                </a:lnTo>
                <a:lnTo>
                  <a:pt x="0" y="1350938"/>
                </a:lnTo>
                <a:lnTo>
                  <a:pt x="0" y="0"/>
                </a:lnTo>
                <a:close/>
              </a:path>
            </a:pathLst>
          </a:custGeom>
          <a:blipFill rotWithShape="1">
            <a:blip r:embed="rId4">
              <a:alphaModFix amt="5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309" name="Google Shape;309;p11"/>
          <p:cNvPicPr preferRelativeResize="0"/>
          <p:nvPr/>
        </p:nvPicPr>
        <p:blipFill rotWithShape="1">
          <a:blip r:embed="rId5">
            <a:alphaModFix/>
          </a:blip>
          <a:srcRect b="0" l="0" r="0" t="0"/>
          <a:stretch/>
        </p:blipFill>
        <p:spPr>
          <a:xfrm>
            <a:off x="-384461" y="839831"/>
            <a:ext cx="9029601" cy="60181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cxnSp>
        <p:nvCxnSpPr>
          <p:cNvPr id="107" name="Google Shape;107;p2"/>
          <p:cNvCxnSpPr/>
          <p:nvPr/>
        </p:nvCxnSpPr>
        <p:spPr>
          <a:xfrm>
            <a:off x="660400" y="874215"/>
            <a:ext cx="0" cy="5181600"/>
          </a:xfrm>
          <a:prstGeom prst="straightConnector1">
            <a:avLst/>
          </a:prstGeom>
          <a:noFill/>
          <a:ln cap="flat" cmpd="sng" w="12700">
            <a:solidFill>
              <a:srgbClr val="BFBFBF"/>
            </a:solidFill>
            <a:prstDash val="solid"/>
            <a:miter lim="800000"/>
            <a:headEnd len="sm" w="sm" type="none"/>
            <a:tailEnd len="sm" w="sm" type="none"/>
          </a:ln>
        </p:spPr>
      </p:cxnSp>
      <p:sp>
        <p:nvSpPr>
          <p:cNvPr id="108" name="Google Shape;108;p2">
            <a:hlinkClick action="ppaction://hlinksldjump" r:id="rId3"/>
          </p:cNvPr>
          <p:cNvSpPr/>
          <p:nvPr/>
        </p:nvSpPr>
        <p:spPr>
          <a:xfrm>
            <a:off x="474133" y="1861624"/>
            <a:ext cx="372532" cy="37253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9" name="Google Shape;109;p2"/>
          <p:cNvSpPr/>
          <p:nvPr/>
        </p:nvSpPr>
        <p:spPr>
          <a:xfrm>
            <a:off x="571500" y="3340101"/>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0" name="Google Shape;110;p2"/>
          <p:cNvSpPr/>
          <p:nvPr/>
        </p:nvSpPr>
        <p:spPr>
          <a:xfrm>
            <a:off x="571500" y="4623844"/>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1" name="Google Shape;111;p2"/>
          <p:cNvSpPr/>
          <p:nvPr/>
        </p:nvSpPr>
        <p:spPr>
          <a:xfrm>
            <a:off x="571500" y="5907586"/>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2" name="Google Shape;112;p2"/>
          <p:cNvSpPr txBox="1"/>
          <p:nvPr/>
        </p:nvSpPr>
        <p:spPr>
          <a:xfrm>
            <a:off x="938341" y="570727"/>
            <a:ext cx="390119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4000" u="none" cap="none" strike="noStrike">
                <a:solidFill>
                  <a:srgbClr val="FFDE59"/>
                </a:solidFill>
                <a:latin typeface="Poppins ExtraBold"/>
                <a:ea typeface="Poppins ExtraBold"/>
                <a:cs typeface="Poppins ExtraBold"/>
                <a:sym typeface="Poppins ExtraBold"/>
              </a:rPr>
              <a:t>The Study</a:t>
            </a:r>
            <a:endParaRPr/>
          </a:p>
        </p:txBody>
      </p:sp>
      <p:sp>
        <p:nvSpPr>
          <p:cNvPr id="113" name="Google Shape;113;p2"/>
          <p:cNvSpPr/>
          <p:nvPr/>
        </p:nvSpPr>
        <p:spPr>
          <a:xfrm>
            <a:off x="574275" y="765948"/>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4" name="Google Shape;114;p2"/>
          <p:cNvPicPr preferRelativeResize="0"/>
          <p:nvPr/>
        </p:nvPicPr>
        <p:blipFill rotWithShape="1">
          <a:blip r:embed="rId4">
            <a:alphaModFix/>
          </a:blip>
          <a:srcRect b="0" l="0" r="0" t="0"/>
          <a:stretch/>
        </p:blipFill>
        <p:spPr>
          <a:xfrm>
            <a:off x="3515180" y="765948"/>
            <a:ext cx="5161640" cy="5044697"/>
          </a:xfrm>
          <a:prstGeom prst="rect">
            <a:avLst/>
          </a:prstGeom>
          <a:noFill/>
          <a:ln>
            <a:noFill/>
          </a:ln>
        </p:spPr>
      </p:pic>
      <p:sp>
        <p:nvSpPr>
          <p:cNvPr id="115" name="Google Shape;115;p2"/>
          <p:cNvSpPr txBox="1"/>
          <p:nvPr/>
        </p:nvSpPr>
        <p:spPr>
          <a:xfrm>
            <a:off x="1179106" y="1563328"/>
            <a:ext cx="10219264"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lt1"/>
                </a:solidFill>
                <a:latin typeface="Poppins"/>
                <a:ea typeface="Poppins"/>
                <a:cs typeface="Poppins"/>
                <a:sym typeface="Poppins"/>
              </a:rPr>
              <a:t>Set A </a:t>
            </a:r>
            <a:r>
              <a:rPr lang="en-US" sz="3000">
                <a:solidFill>
                  <a:schemeClr val="lt1"/>
                </a:solidFill>
                <a:latin typeface="Poppins"/>
                <a:ea typeface="Poppins"/>
                <a:cs typeface="Poppins"/>
                <a:sym typeface="Poppins"/>
              </a:rPr>
              <a:t>- </a:t>
            </a:r>
            <a:r>
              <a:rPr b="1" lang="en-US" sz="3000">
                <a:solidFill>
                  <a:srgbClr val="FFDE59"/>
                </a:solidFill>
                <a:latin typeface="Poppins"/>
                <a:ea typeface="Poppins"/>
                <a:cs typeface="Poppins"/>
                <a:sym typeface="Poppins"/>
              </a:rPr>
              <a:t>Baseline Contamination Levels </a:t>
            </a:r>
            <a:r>
              <a:rPr lang="en-US" sz="3000">
                <a:solidFill>
                  <a:schemeClr val="lt1"/>
                </a:solidFill>
                <a:latin typeface="Poppins"/>
                <a:ea typeface="Poppins"/>
                <a:cs typeface="Poppins"/>
                <a:sym typeface="Poppins"/>
              </a:rPr>
              <a:t>(Control)</a:t>
            </a:r>
            <a:endParaRPr sz="3000">
              <a:solidFill>
                <a:schemeClr val="lt1"/>
              </a:solidFill>
              <a:latin typeface="Poppins"/>
              <a:ea typeface="Poppins"/>
              <a:cs typeface="Poppins"/>
              <a:sym typeface="Poppins"/>
            </a:endParaRPr>
          </a:p>
          <a:p>
            <a:pPr indent="0" lvl="0" marL="0" marR="0" rtl="0" algn="l">
              <a:spcBef>
                <a:spcPts val="0"/>
              </a:spcBef>
              <a:spcAft>
                <a:spcPts val="0"/>
              </a:spcAft>
              <a:buNone/>
            </a:pPr>
            <a:r>
              <a:rPr lang="en-US" sz="3000">
                <a:solidFill>
                  <a:schemeClr val="lt1"/>
                </a:solidFill>
                <a:latin typeface="Poppins"/>
                <a:ea typeface="Poppins"/>
                <a:cs typeface="Poppins"/>
                <a:sym typeface="Poppins"/>
              </a:rPr>
              <a:t>	</a:t>
            </a:r>
            <a:endParaRPr/>
          </a:p>
        </p:txBody>
      </p:sp>
      <p:sp>
        <p:nvSpPr>
          <p:cNvPr id="116" name="Google Shape;116;p2"/>
          <p:cNvSpPr/>
          <p:nvPr/>
        </p:nvSpPr>
        <p:spPr>
          <a:xfrm>
            <a:off x="11456136" y="6069951"/>
            <a:ext cx="685800" cy="685800"/>
          </a:xfrm>
          <a:custGeom>
            <a:rect b="b" l="l" r="r" t="t"/>
            <a:pathLst>
              <a:path extrusionOk="0" h="1350938" w="1306790">
                <a:moveTo>
                  <a:pt x="0" y="0"/>
                </a:moveTo>
                <a:lnTo>
                  <a:pt x="1306790" y="0"/>
                </a:lnTo>
                <a:lnTo>
                  <a:pt x="1306790" y="1350938"/>
                </a:lnTo>
                <a:lnTo>
                  <a:pt x="0" y="1350938"/>
                </a:lnTo>
                <a:lnTo>
                  <a:pt x="0" y="0"/>
                </a:lnTo>
                <a:close/>
              </a:path>
            </a:pathLst>
          </a:custGeom>
          <a:blipFill rotWithShape="1">
            <a:blip r:embed="rId5">
              <a:alphaModFix amt="5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
        <p:nvSpPr>
          <p:cNvPr id="117" name="Google Shape;117;p2"/>
          <p:cNvSpPr/>
          <p:nvPr/>
        </p:nvSpPr>
        <p:spPr>
          <a:xfrm>
            <a:off x="1584870" y="2442618"/>
            <a:ext cx="502920" cy="502920"/>
          </a:xfrm>
          <a:prstGeom prst="triangle">
            <a:avLst>
              <a:gd fmla="val 50000" name="adj"/>
            </a:avLst>
          </a:prstGeom>
          <a:solidFill>
            <a:srgbClr val="00B050"/>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8" name="Google Shape;118;p2"/>
          <p:cNvSpPr/>
          <p:nvPr/>
        </p:nvSpPr>
        <p:spPr>
          <a:xfrm rot="10800000">
            <a:off x="1592763" y="3467251"/>
            <a:ext cx="502920" cy="502920"/>
          </a:xfrm>
          <a:prstGeom prst="triangle">
            <a:avLst>
              <a:gd fmla="val 50000" name="adj"/>
            </a:avLst>
          </a:prstGeom>
          <a:solidFill>
            <a:schemeClr val="accent2"/>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9" name="Google Shape;119;p2"/>
          <p:cNvSpPr/>
          <p:nvPr/>
        </p:nvSpPr>
        <p:spPr>
          <a:xfrm>
            <a:off x="1615623" y="4801643"/>
            <a:ext cx="457200" cy="458056"/>
          </a:xfrm>
          <a:prstGeom prst="ellipse">
            <a:avLst/>
          </a:prstGeom>
          <a:solidFill>
            <a:srgbClr val="FF0000"/>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 name="Google Shape;120;p2"/>
          <p:cNvSpPr txBox="1"/>
          <p:nvPr/>
        </p:nvSpPr>
        <p:spPr>
          <a:xfrm>
            <a:off x="2420231" y="2509104"/>
            <a:ext cx="654858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rgbClr val="00B050"/>
                </a:solidFill>
                <a:latin typeface="Poppins"/>
                <a:ea typeface="Poppins"/>
                <a:cs typeface="Poppins"/>
                <a:sym typeface="Poppins"/>
              </a:rPr>
              <a:t>Clean</a:t>
            </a:r>
            <a:r>
              <a:rPr lang="en-US" sz="3000">
                <a:solidFill>
                  <a:srgbClr val="00B050"/>
                </a:solidFill>
                <a:latin typeface="Poppins"/>
                <a:ea typeface="Poppins"/>
                <a:cs typeface="Poppins"/>
                <a:sym typeface="Poppins"/>
              </a:rPr>
              <a:t> disposable</a:t>
            </a:r>
            <a:r>
              <a:rPr lang="en-US" sz="3000">
                <a:solidFill>
                  <a:schemeClr val="lt1"/>
                </a:solidFill>
                <a:latin typeface="Poppins"/>
                <a:ea typeface="Poppins"/>
                <a:cs typeface="Poppins"/>
                <a:sym typeface="Poppins"/>
              </a:rPr>
              <a:t> stethoscopes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 name="Google Shape;121;p2"/>
          <p:cNvSpPr txBox="1"/>
          <p:nvPr/>
        </p:nvSpPr>
        <p:spPr>
          <a:xfrm>
            <a:off x="2420231" y="3405296"/>
            <a:ext cx="6157455" cy="1292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chemeClr val="accent2"/>
                </a:solidFill>
                <a:latin typeface="Poppins"/>
                <a:ea typeface="Poppins"/>
                <a:cs typeface="Poppins"/>
                <a:sym typeface="Poppins"/>
              </a:rPr>
              <a:t>Used disposable </a:t>
            </a:r>
            <a:r>
              <a:rPr lang="en-US" sz="3000">
                <a:solidFill>
                  <a:schemeClr val="lt1"/>
                </a:solidFill>
                <a:latin typeface="Poppins"/>
                <a:ea typeface="Poppins"/>
                <a:cs typeface="Poppins"/>
                <a:sym typeface="Poppins"/>
              </a:rPr>
              <a:t>stethoscopes </a:t>
            </a:r>
            <a:endParaRPr/>
          </a:p>
          <a:p>
            <a:pPr indent="0" lvl="0" marL="0" marR="0" rtl="0" algn="l">
              <a:spcBef>
                <a:spcPts val="0"/>
              </a:spcBef>
              <a:spcAft>
                <a:spcPts val="0"/>
              </a:spcAft>
              <a:buNone/>
            </a:pPr>
            <a:r>
              <a:rPr lang="en-US" sz="3000">
                <a:solidFill>
                  <a:schemeClr val="lt1"/>
                </a:solidFill>
                <a:latin typeface="Poppins"/>
                <a:ea typeface="Poppins"/>
                <a:cs typeface="Poppins"/>
                <a:sym typeface="Poppins"/>
              </a:rPr>
              <a:t>in patient rooms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 name="Google Shape;122;p2"/>
          <p:cNvSpPr txBox="1"/>
          <p:nvPr/>
        </p:nvSpPr>
        <p:spPr>
          <a:xfrm>
            <a:off x="2420231" y="4763153"/>
            <a:ext cx="6890028" cy="12926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rgbClr val="FF0000"/>
                </a:solidFill>
                <a:latin typeface="Poppins"/>
                <a:ea typeface="Poppins"/>
                <a:cs typeface="Poppins"/>
                <a:sym typeface="Poppins"/>
              </a:rPr>
              <a:t>Used standard </a:t>
            </a:r>
            <a:r>
              <a:rPr lang="en-US" sz="3000">
                <a:solidFill>
                  <a:schemeClr val="lt1"/>
                </a:solidFill>
                <a:latin typeface="Poppins"/>
                <a:ea typeface="Poppins"/>
                <a:cs typeface="Poppins"/>
                <a:sym typeface="Poppins"/>
              </a:rPr>
              <a:t>stethoscopes </a:t>
            </a:r>
            <a:endParaRPr/>
          </a:p>
          <a:p>
            <a:pPr indent="0" lvl="0" marL="0" marR="0" rtl="0" algn="l">
              <a:spcBef>
                <a:spcPts val="0"/>
              </a:spcBef>
              <a:spcAft>
                <a:spcPts val="0"/>
              </a:spcAft>
              <a:buNone/>
            </a:pPr>
            <a:r>
              <a:rPr lang="en-US" sz="3000">
                <a:solidFill>
                  <a:schemeClr val="lt1"/>
                </a:solidFill>
                <a:latin typeface="Poppins"/>
                <a:ea typeface="Poppins"/>
                <a:cs typeface="Poppins"/>
                <a:sym typeface="Poppins"/>
              </a:rPr>
              <a:t>carried by healthcare practitioners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cxnSp>
        <p:nvCxnSpPr>
          <p:cNvPr id="128" name="Google Shape;128;p3"/>
          <p:cNvCxnSpPr/>
          <p:nvPr/>
        </p:nvCxnSpPr>
        <p:spPr>
          <a:xfrm>
            <a:off x="660400" y="874215"/>
            <a:ext cx="0" cy="5181600"/>
          </a:xfrm>
          <a:prstGeom prst="straightConnector1">
            <a:avLst/>
          </a:prstGeom>
          <a:noFill/>
          <a:ln cap="flat" cmpd="sng" w="12700">
            <a:solidFill>
              <a:srgbClr val="BFBFBF"/>
            </a:solidFill>
            <a:prstDash val="solid"/>
            <a:miter lim="800000"/>
            <a:headEnd len="sm" w="sm" type="none"/>
            <a:tailEnd len="sm" w="sm" type="none"/>
          </a:ln>
        </p:spPr>
      </p:cxnSp>
      <p:sp>
        <p:nvSpPr>
          <p:cNvPr id="129" name="Google Shape;129;p3">
            <a:hlinkClick action="ppaction://hlinksldjump" r:id="rId3"/>
          </p:cNvPr>
          <p:cNvSpPr/>
          <p:nvPr/>
        </p:nvSpPr>
        <p:spPr>
          <a:xfrm>
            <a:off x="474133" y="3178975"/>
            <a:ext cx="372532" cy="37253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0" name="Google Shape;130;p3"/>
          <p:cNvSpPr/>
          <p:nvPr/>
        </p:nvSpPr>
        <p:spPr>
          <a:xfrm>
            <a:off x="571500" y="1976250"/>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 name="Google Shape;131;p3"/>
          <p:cNvSpPr/>
          <p:nvPr/>
        </p:nvSpPr>
        <p:spPr>
          <a:xfrm>
            <a:off x="571500" y="4623844"/>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2" name="Google Shape;132;p3"/>
          <p:cNvSpPr/>
          <p:nvPr/>
        </p:nvSpPr>
        <p:spPr>
          <a:xfrm>
            <a:off x="571500" y="5907586"/>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3" name="Google Shape;133;p3"/>
          <p:cNvSpPr txBox="1"/>
          <p:nvPr/>
        </p:nvSpPr>
        <p:spPr>
          <a:xfrm>
            <a:off x="938341" y="570727"/>
            <a:ext cx="390119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FFDE59"/>
                </a:solidFill>
                <a:latin typeface="Poppins ExtraBold"/>
                <a:ea typeface="Poppins ExtraBold"/>
                <a:cs typeface="Poppins ExtraBold"/>
                <a:sym typeface="Poppins ExtraBold"/>
              </a:rPr>
              <a:t>Results</a:t>
            </a:r>
            <a:endParaRPr/>
          </a:p>
        </p:txBody>
      </p:sp>
      <p:sp>
        <p:nvSpPr>
          <p:cNvPr id="134" name="Google Shape;134;p3"/>
          <p:cNvSpPr/>
          <p:nvPr/>
        </p:nvSpPr>
        <p:spPr>
          <a:xfrm>
            <a:off x="574275" y="765948"/>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5" name="Google Shape;135;p3"/>
          <p:cNvSpPr txBox="1"/>
          <p:nvPr/>
        </p:nvSpPr>
        <p:spPr>
          <a:xfrm>
            <a:off x="2216258" y="173581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6" name="Google Shape;136;p3"/>
          <p:cNvSpPr txBox="1"/>
          <p:nvPr/>
        </p:nvSpPr>
        <p:spPr>
          <a:xfrm>
            <a:off x="1288119" y="1124725"/>
            <a:ext cx="1072608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Poppins"/>
              <a:ea typeface="Poppins"/>
              <a:cs typeface="Poppins"/>
              <a:sym typeface="Poppins"/>
            </a:endParaRPr>
          </a:p>
          <a:p>
            <a:pPr indent="0" lvl="0" marL="0" marR="0" rtl="0" algn="l">
              <a:spcBef>
                <a:spcPts val="0"/>
              </a:spcBef>
              <a:spcAft>
                <a:spcPts val="0"/>
              </a:spcAft>
              <a:buNone/>
            </a:pPr>
            <a:r>
              <a:t/>
            </a:r>
            <a:endParaRPr sz="2200">
              <a:solidFill>
                <a:schemeClr val="lt1"/>
              </a:solidFill>
              <a:latin typeface="Poppins"/>
              <a:ea typeface="Poppins"/>
              <a:cs typeface="Poppins"/>
              <a:sym typeface="Poppins"/>
            </a:endParaRPr>
          </a:p>
        </p:txBody>
      </p:sp>
      <p:pic>
        <p:nvPicPr>
          <p:cNvPr id="137" name="Google Shape;137;p3"/>
          <p:cNvPicPr preferRelativeResize="0"/>
          <p:nvPr/>
        </p:nvPicPr>
        <p:blipFill rotWithShape="1">
          <a:blip r:embed="rId4">
            <a:alphaModFix/>
          </a:blip>
          <a:srcRect b="4353" l="47453" r="5094" t="0"/>
          <a:stretch/>
        </p:blipFill>
        <p:spPr>
          <a:xfrm>
            <a:off x="3986864" y="1237120"/>
            <a:ext cx="3639120" cy="3661484"/>
          </a:xfrm>
          <a:prstGeom prst="rect">
            <a:avLst/>
          </a:prstGeom>
          <a:noFill/>
          <a:ln>
            <a:noFill/>
          </a:ln>
        </p:spPr>
      </p:pic>
      <p:sp>
        <p:nvSpPr>
          <p:cNvPr id="138" name="Google Shape;138;p3"/>
          <p:cNvSpPr/>
          <p:nvPr/>
        </p:nvSpPr>
        <p:spPr>
          <a:xfrm>
            <a:off x="11456136" y="6069951"/>
            <a:ext cx="685800" cy="685800"/>
          </a:xfrm>
          <a:custGeom>
            <a:rect b="b" l="l" r="r" t="t"/>
            <a:pathLst>
              <a:path extrusionOk="0" h="1350938" w="1306790">
                <a:moveTo>
                  <a:pt x="0" y="0"/>
                </a:moveTo>
                <a:lnTo>
                  <a:pt x="1306790" y="0"/>
                </a:lnTo>
                <a:lnTo>
                  <a:pt x="1306790" y="1350938"/>
                </a:lnTo>
                <a:lnTo>
                  <a:pt x="0" y="1350938"/>
                </a:lnTo>
                <a:lnTo>
                  <a:pt x="0" y="0"/>
                </a:lnTo>
                <a:close/>
              </a:path>
            </a:pathLst>
          </a:custGeom>
          <a:blipFill rotWithShape="1">
            <a:blip r:embed="rId5">
              <a:alphaModFix amt="5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
        <p:nvSpPr>
          <p:cNvPr id="139" name="Google Shape;139;p3"/>
          <p:cNvSpPr/>
          <p:nvPr/>
        </p:nvSpPr>
        <p:spPr>
          <a:xfrm>
            <a:off x="9449588" y="5138977"/>
            <a:ext cx="457200" cy="458056"/>
          </a:xfrm>
          <a:prstGeom prst="ellipse">
            <a:avLst/>
          </a:prstGeom>
          <a:solidFill>
            <a:srgbClr val="FF0000"/>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 name="Google Shape;140;p3"/>
          <p:cNvSpPr/>
          <p:nvPr/>
        </p:nvSpPr>
        <p:spPr>
          <a:xfrm>
            <a:off x="4462179" y="5116545"/>
            <a:ext cx="502920" cy="502920"/>
          </a:xfrm>
          <a:prstGeom prst="triangle">
            <a:avLst>
              <a:gd fmla="val 50000" name="adj"/>
            </a:avLst>
          </a:prstGeom>
          <a:solidFill>
            <a:srgbClr val="00B050"/>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1" name="Google Shape;141;p3"/>
          <p:cNvSpPr/>
          <p:nvPr/>
        </p:nvSpPr>
        <p:spPr>
          <a:xfrm rot="10800000">
            <a:off x="7021713" y="5116545"/>
            <a:ext cx="502920" cy="502920"/>
          </a:xfrm>
          <a:prstGeom prst="triangle">
            <a:avLst>
              <a:gd fmla="val 50000" name="adj"/>
            </a:avLst>
          </a:prstGeom>
          <a:solidFill>
            <a:schemeClr val="accent2"/>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2" name="Google Shape;142;p3"/>
          <p:cNvSpPr/>
          <p:nvPr/>
        </p:nvSpPr>
        <p:spPr>
          <a:xfrm>
            <a:off x="2080023" y="5184134"/>
            <a:ext cx="457200" cy="458056"/>
          </a:xfrm>
          <a:prstGeom prst="ellipse">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3" name="Google Shape;143;p3"/>
          <p:cNvSpPr txBox="1"/>
          <p:nvPr/>
        </p:nvSpPr>
        <p:spPr>
          <a:xfrm>
            <a:off x="8252902" y="5756729"/>
            <a:ext cx="285057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Poppins"/>
                <a:ea typeface="Poppins"/>
                <a:cs typeface="Poppins"/>
                <a:sym typeface="Poppins"/>
              </a:rPr>
              <a:t>Practitioner</a:t>
            </a:r>
            <a:endParaRPr/>
          </a:p>
          <a:p>
            <a:pPr indent="0" lvl="0" marL="0" marR="0" rtl="0" algn="ctr">
              <a:spcBef>
                <a:spcPts val="0"/>
              </a:spcBef>
              <a:spcAft>
                <a:spcPts val="0"/>
              </a:spcAft>
              <a:buNone/>
            </a:pPr>
            <a:r>
              <a:rPr b="1" lang="en-US" sz="1800">
                <a:solidFill>
                  <a:schemeClr val="lt1"/>
                </a:solidFill>
                <a:latin typeface="Poppins"/>
                <a:ea typeface="Poppins"/>
                <a:cs typeface="Poppins"/>
                <a:sym typeface="Poppins"/>
              </a:rPr>
              <a:t>Stethoscopes</a:t>
            </a:r>
            <a:endParaRPr/>
          </a:p>
        </p:txBody>
      </p:sp>
      <p:sp>
        <p:nvSpPr>
          <p:cNvPr id="144" name="Google Shape;144;p3"/>
          <p:cNvSpPr txBox="1"/>
          <p:nvPr/>
        </p:nvSpPr>
        <p:spPr>
          <a:xfrm>
            <a:off x="5806424" y="5746080"/>
            <a:ext cx="285057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Poppins"/>
                <a:ea typeface="Poppins"/>
                <a:cs typeface="Poppins"/>
                <a:sym typeface="Poppins"/>
              </a:rPr>
              <a:t>Patient Room</a:t>
            </a:r>
            <a:endParaRPr/>
          </a:p>
          <a:p>
            <a:pPr indent="0" lvl="0" marL="0" marR="0" rtl="0" algn="ctr">
              <a:spcBef>
                <a:spcPts val="0"/>
              </a:spcBef>
              <a:spcAft>
                <a:spcPts val="0"/>
              </a:spcAft>
              <a:buNone/>
            </a:pPr>
            <a:r>
              <a:rPr b="1" lang="en-US" sz="1800">
                <a:solidFill>
                  <a:schemeClr val="lt1"/>
                </a:solidFill>
                <a:latin typeface="Poppins"/>
                <a:ea typeface="Poppins"/>
                <a:cs typeface="Poppins"/>
                <a:sym typeface="Poppins"/>
              </a:rPr>
              <a:t>Stethoscopes</a:t>
            </a:r>
            <a:endParaRPr/>
          </a:p>
        </p:txBody>
      </p:sp>
      <p:sp>
        <p:nvSpPr>
          <p:cNvPr id="145" name="Google Shape;145;p3"/>
          <p:cNvSpPr txBox="1"/>
          <p:nvPr/>
        </p:nvSpPr>
        <p:spPr>
          <a:xfrm>
            <a:off x="1463834" y="5756730"/>
            <a:ext cx="170603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Poppins"/>
                <a:ea typeface="Poppins"/>
                <a:cs typeface="Poppins"/>
                <a:sym typeface="Poppins"/>
              </a:rPr>
              <a:t>Background Controls</a:t>
            </a:r>
            <a:endParaRPr/>
          </a:p>
        </p:txBody>
      </p:sp>
      <p:sp>
        <p:nvSpPr>
          <p:cNvPr id="146" name="Google Shape;146;p3"/>
          <p:cNvSpPr txBox="1"/>
          <p:nvPr/>
        </p:nvSpPr>
        <p:spPr>
          <a:xfrm>
            <a:off x="3755210" y="5756729"/>
            <a:ext cx="1917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Poppins"/>
                <a:ea typeface="Poppins"/>
                <a:cs typeface="Poppins"/>
                <a:sym typeface="Poppins"/>
              </a:rPr>
              <a:t>Clean </a:t>
            </a:r>
            <a:r>
              <a:rPr b="1" lang="en-US" sz="1800">
                <a:solidFill>
                  <a:schemeClr val="lt1"/>
                </a:solidFill>
                <a:latin typeface="Poppins"/>
                <a:ea typeface="Poppins"/>
                <a:cs typeface="Poppins"/>
                <a:sym typeface="Poppins"/>
              </a:rPr>
              <a:t>Stethoscopes</a:t>
            </a:r>
            <a:endParaRPr/>
          </a:p>
        </p:txBody>
      </p:sp>
      <p:sp>
        <p:nvSpPr>
          <p:cNvPr id="147" name="Google Shape;147;p3"/>
          <p:cNvSpPr/>
          <p:nvPr/>
        </p:nvSpPr>
        <p:spPr>
          <a:xfrm>
            <a:off x="3986864" y="1468582"/>
            <a:ext cx="266481" cy="26722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A stethoscope on a black background&#10;&#10;Description automatically generated" id="153" name="Google Shape;153;p4"/>
          <p:cNvPicPr preferRelativeResize="0"/>
          <p:nvPr/>
        </p:nvPicPr>
        <p:blipFill rotWithShape="1">
          <a:blip r:embed="rId3">
            <a:alphaModFix/>
          </a:blip>
          <a:srcRect b="33852" l="68887" r="-7158" t="39457"/>
          <a:stretch/>
        </p:blipFill>
        <p:spPr>
          <a:xfrm>
            <a:off x="7985829" y="4705510"/>
            <a:ext cx="1603265" cy="1199053"/>
          </a:xfrm>
          <a:prstGeom prst="rect">
            <a:avLst/>
          </a:prstGeom>
          <a:noFill/>
          <a:ln>
            <a:noFill/>
          </a:ln>
        </p:spPr>
      </p:pic>
      <p:pic>
        <p:nvPicPr>
          <p:cNvPr descr="A stethoscope on a black background&#10;&#10;Description automatically generated" id="154" name="Google Shape;154;p4"/>
          <p:cNvPicPr preferRelativeResize="0"/>
          <p:nvPr/>
        </p:nvPicPr>
        <p:blipFill rotWithShape="1">
          <a:blip r:embed="rId3">
            <a:alphaModFix/>
          </a:blip>
          <a:srcRect b="33852" l="68887" r="-7158" t="39457"/>
          <a:stretch/>
        </p:blipFill>
        <p:spPr>
          <a:xfrm>
            <a:off x="2535705" y="4600408"/>
            <a:ext cx="1603265" cy="1199053"/>
          </a:xfrm>
          <a:prstGeom prst="rect">
            <a:avLst/>
          </a:prstGeom>
          <a:noFill/>
          <a:ln>
            <a:noFill/>
          </a:ln>
        </p:spPr>
      </p:pic>
      <p:cxnSp>
        <p:nvCxnSpPr>
          <p:cNvPr id="155" name="Google Shape;155;p4"/>
          <p:cNvCxnSpPr/>
          <p:nvPr/>
        </p:nvCxnSpPr>
        <p:spPr>
          <a:xfrm>
            <a:off x="660400" y="874215"/>
            <a:ext cx="0" cy="5181600"/>
          </a:xfrm>
          <a:prstGeom prst="straightConnector1">
            <a:avLst/>
          </a:prstGeom>
          <a:noFill/>
          <a:ln cap="flat" cmpd="sng" w="12700">
            <a:solidFill>
              <a:srgbClr val="BFBFBF"/>
            </a:solidFill>
            <a:prstDash val="solid"/>
            <a:miter lim="800000"/>
            <a:headEnd len="sm" w="sm" type="none"/>
            <a:tailEnd len="sm" w="sm" type="none"/>
          </a:ln>
        </p:spPr>
      </p:cxnSp>
      <p:sp>
        <p:nvSpPr>
          <p:cNvPr id="156" name="Google Shape;156;p4">
            <a:hlinkClick action="ppaction://hlinksldjump" r:id="rId4"/>
          </p:cNvPr>
          <p:cNvSpPr/>
          <p:nvPr/>
        </p:nvSpPr>
        <p:spPr>
          <a:xfrm>
            <a:off x="474133" y="1861624"/>
            <a:ext cx="372532" cy="37253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 name="Google Shape;157;p4"/>
          <p:cNvSpPr/>
          <p:nvPr/>
        </p:nvSpPr>
        <p:spPr>
          <a:xfrm>
            <a:off x="571500" y="3340101"/>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8" name="Google Shape;158;p4"/>
          <p:cNvSpPr/>
          <p:nvPr/>
        </p:nvSpPr>
        <p:spPr>
          <a:xfrm>
            <a:off x="571500" y="4623844"/>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 name="Google Shape;159;p4"/>
          <p:cNvSpPr/>
          <p:nvPr/>
        </p:nvSpPr>
        <p:spPr>
          <a:xfrm>
            <a:off x="571500" y="5907586"/>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 name="Google Shape;160;p4"/>
          <p:cNvSpPr txBox="1"/>
          <p:nvPr/>
        </p:nvSpPr>
        <p:spPr>
          <a:xfrm>
            <a:off x="938341" y="570727"/>
            <a:ext cx="390119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FFDE59"/>
                </a:solidFill>
                <a:latin typeface="Poppins ExtraBold"/>
                <a:ea typeface="Poppins ExtraBold"/>
                <a:cs typeface="Poppins ExtraBold"/>
                <a:sym typeface="Poppins ExtraBold"/>
              </a:rPr>
              <a:t>The Study</a:t>
            </a:r>
            <a:endParaRPr/>
          </a:p>
        </p:txBody>
      </p:sp>
      <p:sp>
        <p:nvSpPr>
          <p:cNvPr id="161" name="Google Shape;161;p4"/>
          <p:cNvSpPr/>
          <p:nvPr/>
        </p:nvSpPr>
        <p:spPr>
          <a:xfrm>
            <a:off x="574275" y="765948"/>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62" name="Google Shape;162;p4"/>
          <p:cNvPicPr preferRelativeResize="0"/>
          <p:nvPr/>
        </p:nvPicPr>
        <p:blipFill rotWithShape="1">
          <a:blip r:embed="rId5">
            <a:alphaModFix/>
          </a:blip>
          <a:srcRect b="0" l="0" r="0" t="0"/>
          <a:stretch/>
        </p:blipFill>
        <p:spPr>
          <a:xfrm>
            <a:off x="3515180" y="765948"/>
            <a:ext cx="5161640" cy="5044697"/>
          </a:xfrm>
          <a:prstGeom prst="rect">
            <a:avLst/>
          </a:prstGeom>
          <a:noFill/>
          <a:ln>
            <a:noFill/>
          </a:ln>
        </p:spPr>
      </p:pic>
      <p:sp>
        <p:nvSpPr>
          <p:cNvPr id="163" name="Google Shape;163;p4"/>
          <p:cNvSpPr txBox="1"/>
          <p:nvPr/>
        </p:nvSpPr>
        <p:spPr>
          <a:xfrm>
            <a:off x="1124605" y="1219479"/>
            <a:ext cx="1072608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Poppins"/>
              <a:ea typeface="Poppins"/>
              <a:cs typeface="Poppins"/>
              <a:sym typeface="Poppins"/>
            </a:endParaRPr>
          </a:p>
          <a:p>
            <a:pPr indent="0" lvl="0" marL="0" marR="0" rtl="0" algn="l">
              <a:spcBef>
                <a:spcPts val="0"/>
              </a:spcBef>
              <a:spcAft>
                <a:spcPts val="0"/>
              </a:spcAft>
              <a:buNone/>
            </a:pPr>
            <a:r>
              <a:rPr b="1" lang="en-US" sz="3000">
                <a:solidFill>
                  <a:schemeClr val="lt1"/>
                </a:solidFill>
                <a:latin typeface="Poppins"/>
                <a:ea typeface="Poppins"/>
                <a:cs typeface="Poppins"/>
                <a:sym typeface="Poppins"/>
              </a:rPr>
              <a:t>Set B </a:t>
            </a:r>
            <a:r>
              <a:rPr lang="en-US" sz="3000">
                <a:solidFill>
                  <a:schemeClr val="lt1"/>
                </a:solidFill>
                <a:latin typeface="Poppins"/>
                <a:ea typeface="Poppins"/>
                <a:cs typeface="Poppins"/>
                <a:sym typeface="Poppins"/>
              </a:rPr>
              <a:t>– </a:t>
            </a:r>
            <a:r>
              <a:rPr b="1" lang="en-US" sz="3000">
                <a:solidFill>
                  <a:srgbClr val="FFDE59"/>
                </a:solidFill>
                <a:latin typeface="Poppins"/>
                <a:ea typeface="Poppins"/>
                <a:cs typeface="Poppins"/>
                <a:sym typeface="Poppins"/>
              </a:rPr>
              <a:t>Standardized Cleaning Method </a:t>
            </a:r>
            <a:endParaRPr sz="3000">
              <a:solidFill>
                <a:srgbClr val="90D1CB"/>
              </a:solidFill>
              <a:latin typeface="Poppins"/>
              <a:ea typeface="Poppins"/>
              <a:cs typeface="Poppins"/>
              <a:sym typeface="Poppins"/>
            </a:endParaRPr>
          </a:p>
          <a:p>
            <a:pPr indent="0" lvl="0" marL="0" marR="0" rtl="0" algn="l">
              <a:spcBef>
                <a:spcPts val="0"/>
              </a:spcBef>
              <a:spcAft>
                <a:spcPts val="0"/>
              </a:spcAft>
              <a:buNone/>
            </a:pPr>
            <a:r>
              <a:t/>
            </a:r>
            <a:endParaRPr sz="3000">
              <a:solidFill>
                <a:srgbClr val="90D1CB"/>
              </a:solidFill>
              <a:latin typeface="Poppins"/>
              <a:ea typeface="Poppins"/>
              <a:cs typeface="Poppins"/>
              <a:sym typeface="Poppins"/>
            </a:endParaRPr>
          </a:p>
          <a:p>
            <a:pPr indent="0" lvl="0" marL="0" marR="0" rtl="0" algn="l">
              <a:spcBef>
                <a:spcPts val="0"/>
              </a:spcBef>
              <a:spcAft>
                <a:spcPts val="0"/>
              </a:spcAft>
              <a:buNone/>
            </a:pPr>
            <a:r>
              <a:rPr lang="en-US" sz="3000">
                <a:solidFill>
                  <a:schemeClr val="accent2"/>
                </a:solidFill>
                <a:latin typeface="Poppins"/>
                <a:ea typeface="Poppins"/>
                <a:cs typeface="Poppins"/>
                <a:sym typeface="Poppins"/>
              </a:rPr>
              <a:t>Disposable stethoscopes in patient rooms</a:t>
            </a:r>
            <a:endParaRPr/>
          </a:p>
        </p:txBody>
      </p:sp>
      <p:sp>
        <p:nvSpPr>
          <p:cNvPr id="164" name="Google Shape;164;p4"/>
          <p:cNvSpPr/>
          <p:nvPr/>
        </p:nvSpPr>
        <p:spPr>
          <a:xfrm>
            <a:off x="11456136" y="6069951"/>
            <a:ext cx="685800" cy="685800"/>
          </a:xfrm>
          <a:custGeom>
            <a:rect b="b" l="l" r="r" t="t"/>
            <a:pathLst>
              <a:path extrusionOk="0" h="1350938" w="1306790">
                <a:moveTo>
                  <a:pt x="0" y="0"/>
                </a:moveTo>
                <a:lnTo>
                  <a:pt x="1306790" y="0"/>
                </a:lnTo>
                <a:lnTo>
                  <a:pt x="1306790" y="1350938"/>
                </a:lnTo>
                <a:lnTo>
                  <a:pt x="0" y="1350938"/>
                </a:lnTo>
                <a:lnTo>
                  <a:pt x="0" y="0"/>
                </a:lnTo>
                <a:close/>
              </a:path>
            </a:pathLst>
          </a:custGeom>
          <a:blipFill rotWithShape="1">
            <a:blip r:embed="rId6">
              <a:alphaModFix amt="5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descr="A blue and white stick&#10;&#10;Description automatically generated" id="165" name="Google Shape;165;p4"/>
          <p:cNvPicPr preferRelativeResize="0"/>
          <p:nvPr/>
        </p:nvPicPr>
        <p:blipFill rotWithShape="1">
          <a:blip r:embed="rId7">
            <a:alphaModFix/>
          </a:blip>
          <a:srcRect b="0" l="0" r="0" t="0"/>
          <a:stretch/>
        </p:blipFill>
        <p:spPr>
          <a:xfrm rot="4174816">
            <a:off x="2371841" y="4781093"/>
            <a:ext cx="777339" cy="1027197"/>
          </a:xfrm>
          <a:prstGeom prst="rect">
            <a:avLst/>
          </a:prstGeom>
          <a:noFill/>
          <a:ln>
            <a:noFill/>
          </a:ln>
        </p:spPr>
      </p:pic>
      <p:pic>
        <p:nvPicPr>
          <p:cNvPr descr="A green virus with black background&#10;&#10;Description automatically generated" id="166" name="Google Shape;166;p4"/>
          <p:cNvPicPr preferRelativeResize="0"/>
          <p:nvPr/>
        </p:nvPicPr>
        <p:blipFill rotWithShape="1">
          <a:blip r:embed="rId8">
            <a:alphaModFix/>
          </a:blip>
          <a:srcRect b="0" l="0" r="0" t="0"/>
          <a:stretch/>
        </p:blipFill>
        <p:spPr>
          <a:xfrm>
            <a:off x="3276878" y="4712743"/>
            <a:ext cx="338866" cy="339289"/>
          </a:xfrm>
          <a:prstGeom prst="rect">
            <a:avLst/>
          </a:prstGeom>
          <a:noFill/>
          <a:ln>
            <a:noFill/>
          </a:ln>
        </p:spPr>
      </p:pic>
      <p:pic>
        <p:nvPicPr>
          <p:cNvPr descr="A green virus with black background&#10;&#10;Description automatically generated" id="167" name="Google Shape;167;p4"/>
          <p:cNvPicPr preferRelativeResize="0"/>
          <p:nvPr/>
        </p:nvPicPr>
        <p:blipFill rotWithShape="1">
          <a:blip r:embed="rId8">
            <a:alphaModFix/>
          </a:blip>
          <a:srcRect b="0" l="0" r="0" t="0"/>
          <a:stretch/>
        </p:blipFill>
        <p:spPr>
          <a:xfrm>
            <a:off x="3516078" y="5095113"/>
            <a:ext cx="199329" cy="199578"/>
          </a:xfrm>
          <a:prstGeom prst="rect">
            <a:avLst/>
          </a:prstGeom>
          <a:noFill/>
          <a:ln>
            <a:noFill/>
          </a:ln>
        </p:spPr>
      </p:pic>
      <p:pic>
        <p:nvPicPr>
          <p:cNvPr descr="A green virus with black background&#10;&#10;Description automatically generated" id="168" name="Google Shape;168;p4"/>
          <p:cNvPicPr preferRelativeResize="0"/>
          <p:nvPr/>
        </p:nvPicPr>
        <p:blipFill rotWithShape="1">
          <a:blip r:embed="rId8">
            <a:alphaModFix/>
          </a:blip>
          <a:srcRect b="0" l="0" r="0" t="0"/>
          <a:stretch/>
        </p:blipFill>
        <p:spPr>
          <a:xfrm>
            <a:off x="3639938" y="4824658"/>
            <a:ext cx="227090" cy="227374"/>
          </a:xfrm>
          <a:prstGeom prst="rect">
            <a:avLst/>
          </a:prstGeom>
          <a:noFill/>
          <a:ln>
            <a:noFill/>
          </a:ln>
        </p:spPr>
      </p:pic>
      <p:pic>
        <p:nvPicPr>
          <p:cNvPr descr="A green virus with black background&#10;&#10;Description automatically generated" id="169" name="Google Shape;169;p4"/>
          <p:cNvPicPr preferRelativeResize="0"/>
          <p:nvPr/>
        </p:nvPicPr>
        <p:blipFill rotWithShape="1">
          <a:blip r:embed="rId8">
            <a:alphaModFix/>
          </a:blip>
          <a:srcRect b="0" l="0" r="0" t="0"/>
          <a:stretch/>
        </p:blipFill>
        <p:spPr>
          <a:xfrm>
            <a:off x="8814558" y="4710175"/>
            <a:ext cx="338866" cy="339289"/>
          </a:xfrm>
          <a:prstGeom prst="rect">
            <a:avLst/>
          </a:prstGeom>
          <a:noFill/>
          <a:ln>
            <a:noFill/>
          </a:ln>
        </p:spPr>
      </p:pic>
      <p:pic>
        <p:nvPicPr>
          <p:cNvPr descr="A blue and white stick&#10;&#10;Description automatically generated" id="170" name="Google Shape;170;p4"/>
          <p:cNvPicPr preferRelativeResize="0"/>
          <p:nvPr/>
        </p:nvPicPr>
        <p:blipFill rotWithShape="1">
          <a:blip r:embed="rId7">
            <a:alphaModFix/>
          </a:blip>
          <a:srcRect b="0" l="0" r="0" t="0"/>
          <a:stretch/>
        </p:blipFill>
        <p:spPr>
          <a:xfrm rot="4174816">
            <a:off x="7754764" y="5148734"/>
            <a:ext cx="777339" cy="1027197"/>
          </a:xfrm>
          <a:prstGeom prst="rect">
            <a:avLst/>
          </a:prstGeom>
          <a:noFill/>
          <a:ln>
            <a:noFill/>
          </a:ln>
        </p:spPr>
      </p:pic>
      <p:pic>
        <p:nvPicPr>
          <p:cNvPr descr="A stethoscope on a black background&#10;&#10;Description automatically generated" id="171" name="Google Shape;171;p4"/>
          <p:cNvPicPr preferRelativeResize="0"/>
          <p:nvPr/>
        </p:nvPicPr>
        <p:blipFill rotWithShape="1">
          <a:blip r:embed="rId3">
            <a:alphaModFix/>
          </a:blip>
          <a:srcRect b="33852" l="68887" r="-7158" t="39457"/>
          <a:stretch/>
        </p:blipFill>
        <p:spPr>
          <a:xfrm>
            <a:off x="5038149" y="4705511"/>
            <a:ext cx="1603265" cy="1199053"/>
          </a:xfrm>
          <a:prstGeom prst="rect">
            <a:avLst/>
          </a:prstGeom>
          <a:noFill/>
          <a:ln>
            <a:noFill/>
          </a:ln>
        </p:spPr>
      </p:pic>
      <p:pic>
        <p:nvPicPr>
          <p:cNvPr descr="A group of blue bubbles&#10;&#10;Description automatically generated" id="172" name="Google Shape;172;p4"/>
          <p:cNvPicPr preferRelativeResize="0"/>
          <p:nvPr/>
        </p:nvPicPr>
        <p:blipFill rotWithShape="1">
          <a:blip r:embed="rId9">
            <a:alphaModFix/>
          </a:blip>
          <a:srcRect b="0" l="0" r="0" t="0"/>
          <a:stretch/>
        </p:blipFill>
        <p:spPr>
          <a:xfrm>
            <a:off x="5084254" y="4826192"/>
            <a:ext cx="886964" cy="1032104"/>
          </a:xfrm>
          <a:prstGeom prst="rect">
            <a:avLst/>
          </a:prstGeom>
          <a:noFill/>
          <a:ln>
            <a:noFill/>
          </a:ln>
        </p:spPr>
      </p:pic>
      <p:grpSp>
        <p:nvGrpSpPr>
          <p:cNvPr id="173" name="Google Shape;173;p4"/>
          <p:cNvGrpSpPr/>
          <p:nvPr/>
        </p:nvGrpSpPr>
        <p:grpSpPr>
          <a:xfrm>
            <a:off x="1923991" y="3280320"/>
            <a:ext cx="8120856" cy="1249505"/>
            <a:chOff x="3571" y="2084652"/>
            <a:chExt cx="8120856" cy="1249505"/>
          </a:xfrm>
        </p:grpSpPr>
        <p:sp>
          <p:nvSpPr>
            <p:cNvPr id="174" name="Google Shape;174;p4"/>
            <p:cNvSpPr/>
            <p:nvPr/>
          </p:nvSpPr>
          <p:spPr>
            <a:xfrm>
              <a:off x="3571" y="2084652"/>
              <a:ext cx="3123406" cy="1249362"/>
            </a:xfrm>
            <a:prstGeom prst="homePlate">
              <a:avLst>
                <a:gd fmla="val 50000" name="adj"/>
              </a:avLst>
            </a:prstGeom>
            <a:gradFill>
              <a:gsLst>
                <a:gs pos="0">
                  <a:srgbClr val="486B85"/>
                </a:gs>
                <a:gs pos="50000">
                  <a:srgbClr val="0A577A"/>
                </a:gs>
                <a:gs pos="100000">
                  <a:srgbClr val="044F6F"/>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txBox="1"/>
            <p:nvPr/>
          </p:nvSpPr>
          <p:spPr>
            <a:xfrm>
              <a:off x="3571" y="2084652"/>
              <a:ext cx="2811066" cy="1249362"/>
            </a:xfrm>
            <a:prstGeom prst="rect">
              <a:avLst/>
            </a:prstGeom>
            <a:noFill/>
            <a:ln>
              <a:noFill/>
            </a:ln>
          </p:spPr>
          <p:txBody>
            <a:bodyPr anchorCtr="0" anchor="ctr" bIns="88000" lIns="176000" spcFirstLastPara="1" rIns="44000" wrap="square" tIns="88000">
              <a:noAutofit/>
            </a:bodyPr>
            <a:lstStyle/>
            <a:p>
              <a:pPr indent="0" lvl="0" marL="0" marR="0" rtl="0" algn="ctr">
                <a:lnSpc>
                  <a:spcPct val="90000"/>
                </a:lnSpc>
                <a:spcBef>
                  <a:spcPts val="0"/>
                </a:spcBef>
                <a:spcAft>
                  <a:spcPts val="0"/>
                </a:spcAft>
                <a:buClr>
                  <a:schemeClr val="lt1"/>
                </a:buClr>
                <a:buSzPts val="3300"/>
                <a:buFont typeface="Arial"/>
                <a:buNone/>
              </a:pPr>
              <a:r>
                <a:rPr lang="en-US" sz="3300">
                  <a:solidFill>
                    <a:schemeClr val="lt1"/>
                  </a:solidFill>
                  <a:latin typeface="Arial"/>
                  <a:ea typeface="Arial"/>
                  <a:cs typeface="Arial"/>
                  <a:sym typeface="Arial"/>
                </a:rPr>
                <a:t>Pre-Swab</a:t>
              </a:r>
              <a:endParaRPr/>
            </a:p>
          </p:txBody>
        </p:sp>
        <p:sp>
          <p:nvSpPr>
            <p:cNvPr id="176" name="Google Shape;176;p4"/>
            <p:cNvSpPr/>
            <p:nvPr/>
          </p:nvSpPr>
          <p:spPr>
            <a:xfrm>
              <a:off x="2502296" y="2084652"/>
              <a:ext cx="3123406" cy="1249362"/>
            </a:xfrm>
            <a:prstGeom prst="chevron">
              <a:avLst>
                <a:gd fmla="val 50000" name="adj"/>
              </a:avLst>
            </a:prstGeom>
            <a:gradFill>
              <a:gsLst>
                <a:gs pos="0">
                  <a:srgbClr val="5A8CB2"/>
                </a:gs>
                <a:gs pos="50000">
                  <a:srgbClr val="377FAD"/>
                </a:gs>
                <a:gs pos="100000">
                  <a:srgbClr val="2C709D"/>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txBox="1"/>
            <p:nvPr/>
          </p:nvSpPr>
          <p:spPr>
            <a:xfrm>
              <a:off x="3126980" y="2084657"/>
              <a:ext cx="2166300" cy="1249500"/>
            </a:xfrm>
            <a:prstGeom prst="rect">
              <a:avLst/>
            </a:prstGeom>
            <a:noFill/>
            <a:ln>
              <a:noFill/>
            </a:ln>
          </p:spPr>
          <p:txBody>
            <a:bodyPr anchorCtr="0" anchor="ctr" bIns="88000" lIns="132000" spcFirstLastPara="1" rIns="44000" wrap="square" tIns="88000">
              <a:noAutofit/>
            </a:bodyPr>
            <a:lstStyle/>
            <a:p>
              <a:pPr indent="0" lvl="0" marL="0" marR="0" rtl="0" algn="ctr">
                <a:lnSpc>
                  <a:spcPct val="90000"/>
                </a:lnSpc>
                <a:spcBef>
                  <a:spcPts val="0"/>
                </a:spcBef>
                <a:spcAft>
                  <a:spcPts val="0"/>
                </a:spcAft>
                <a:buClr>
                  <a:schemeClr val="lt1"/>
                </a:buClr>
                <a:buSzPts val="3300"/>
                <a:buFont typeface="Arial"/>
                <a:buNone/>
              </a:pPr>
              <a:r>
                <a:rPr lang="en-US" sz="3300">
                  <a:solidFill>
                    <a:schemeClr val="lt1"/>
                  </a:solidFill>
                  <a:latin typeface="Arial"/>
                  <a:ea typeface="Arial"/>
                  <a:cs typeface="Arial"/>
                  <a:sym typeface="Arial"/>
                </a:rPr>
                <a:t>Standard Cleaning</a:t>
              </a:r>
              <a:endParaRPr/>
            </a:p>
          </p:txBody>
        </p:sp>
        <p:sp>
          <p:nvSpPr>
            <p:cNvPr id="178" name="Google Shape;178;p4"/>
            <p:cNvSpPr/>
            <p:nvPr/>
          </p:nvSpPr>
          <p:spPr>
            <a:xfrm>
              <a:off x="5001021" y="2084652"/>
              <a:ext cx="3123406" cy="1249362"/>
            </a:xfrm>
            <a:prstGeom prst="chevron">
              <a:avLst>
                <a:gd fmla="val 50000" name="adj"/>
              </a:avLst>
            </a:prstGeom>
            <a:gradFill>
              <a:gsLst>
                <a:gs pos="0">
                  <a:srgbClr val="9FAEBA"/>
                </a:gs>
                <a:gs pos="50000">
                  <a:srgbClr val="92A4B4"/>
                </a:gs>
                <a:gs pos="100000">
                  <a:srgbClr val="7E90A0"/>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txBox="1"/>
            <p:nvPr/>
          </p:nvSpPr>
          <p:spPr>
            <a:xfrm>
              <a:off x="5625706" y="2084657"/>
              <a:ext cx="2258400" cy="1249500"/>
            </a:xfrm>
            <a:prstGeom prst="rect">
              <a:avLst/>
            </a:prstGeom>
            <a:noFill/>
            <a:ln>
              <a:noFill/>
            </a:ln>
          </p:spPr>
          <p:txBody>
            <a:bodyPr anchorCtr="0" anchor="ctr" bIns="88000" lIns="132000" spcFirstLastPara="1" rIns="44000" wrap="square" tIns="88000">
              <a:noAutofit/>
            </a:bodyPr>
            <a:lstStyle/>
            <a:p>
              <a:pPr indent="0" lvl="0" marL="0" marR="0" rtl="0" algn="ctr">
                <a:lnSpc>
                  <a:spcPct val="90000"/>
                </a:lnSpc>
                <a:spcBef>
                  <a:spcPts val="0"/>
                </a:spcBef>
                <a:spcAft>
                  <a:spcPts val="0"/>
                </a:spcAft>
                <a:buClr>
                  <a:schemeClr val="lt1"/>
                </a:buClr>
                <a:buSzPts val="3300"/>
                <a:buFont typeface="Arial"/>
                <a:buNone/>
              </a:pPr>
              <a:r>
                <a:rPr lang="en-US" sz="3300">
                  <a:solidFill>
                    <a:schemeClr val="lt1"/>
                  </a:solidFill>
                  <a:latin typeface="Arial"/>
                  <a:ea typeface="Arial"/>
                  <a:cs typeface="Arial"/>
                  <a:sym typeface="Arial"/>
                </a:rPr>
                <a:t>Post-Swab</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cxnSp>
        <p:nvCxnSpPr>
          <p:cNvPr id="185" name="Google Shape;185;p5"/>
          <p:cNvCxnSpPr/>
          <p:nvPr/>
        </p:nvCxnSpPr>
        <p:spPr>
          <a:xfrm>
            <a:off x="660400" y="874215"/>
            <a:ext cx="0" cy="5181600"/>
          </a:xfrm>
          <a:prstGeom prst="straightConnector1">
            <a:avLst/>
          </a:prstGeom>
          <a:noFill/>
          <a:ln cap="flat" cmpd="sng" w="12700">
            <a:solidFill>
              <a:srgbClr val="BFBFBF"/>
            </a:solidFill>
            <a:prstDash val="solid"/>
            <a:miter lim="800000"/>
            <a:headEnd len="sm" w="sm" type="none"/>
            <a:tailEnd len="sm" w="sm" type="none"/>
          </a:ln>
        </p:spPr>
      </p:cxnSp>
      <p:sp>
        <p:nvSpPr>
          <p:cNvPr id="186" name="Google Shape;186;p5">
            <a:hlinkClick action="ppaction://hlinksldjump" r:id="rId3"/>
          </p:cNvPr>
          <p:cNvSpPr/>
          <p:nvPr/>
        </p:nvSpPr>
        <p:spPr>
          <a:xfrm>
            <a:off x="474133" y="3178975"/>
            <a:ext cx="372532" cy="37253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7" name="Google Shape;187;p5"/>
          <p:cNvSpPr/>
          <p:nvPr/>
        </p:nvSpPr>
        <p:spPr>
          <a:xfrm>
            <a:off x="571500" y="1976250"/>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8" name="Google Shape;188;p5"/>
          <p:cNvSpPr/>
          <p:nvPr/>
        </p:nvSpPr>
        <p:spPr>
          <a:xfrm>
            <a:off x="571500" y="4623844"/>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9" name="Google Shape;189;p5"/>
          <p:cNvSpPr/>
          <p:nvPr/>
        </p:nvSpPr>
        <p:spPr>
          <a:xfrm>
            <a:off x="571500" y="5907586"/>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 name="Google Shape;190;p5"/>
          <p:cNvSpPr txBox="1"/>
          <p:nvPr/>
        </p:nvSpPr>
        <p:spPr>
          <a:xfrm>
            <a:off x="938341" y="570727"/>
            <a:ext cx="390119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FFDE59"/>
                </a:solidFill>
                <a:latin typeface="Poppins ExtraBold"/>
                <a:ea typeface="Poppins ExtraBold"/>
                <a:cs typeface="Poppins ExtraBold"/>
                <a:sym typeface="Poppins ExtraBold"/>
              </a:rPr>
              <a:t>Results</a:t>
            </a:r>
            <a:endParaRPr/>
          </a:p>
        </p:txBody>
      </p:sp>
      <p:sp>
        <p:nvSpPr>
          <p:cNvPr id="191" name="Google Shape;191;p5"/>
          <p:cNvSpPr/>
          <p:nvPr/>
        </p:nvSpPr>
        <p:spPr>
          <a:xfrm>
            <a:off x="574275" y="765948"/>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 name="Google Shape;192;p5"/>
          <p:cNvSpPr txBox="1"/>
          <p:nvPr/>
        </p:nvSpPr>
        <p:spPr>
          <a:xfrm>
            <a:off x="2216258" y="173581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 name="Google Shape;193;p5"/>
          <p:cNvSpPr txBox="1"/>
          <p:nvPr/>
        </p:nvSpPr>
        <p:spPr>
          <a:xfrm>
            <a:off x="1013153" y="2766677"/>
            <a:ext cx="4986401" cy="16619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DE59"/>
                </a:solidFill>
                <a:latin typeface="Poppins"/>
                <a:ea typeface="Poppins"/>
                <a:cs typeface="Poppins"/>
                <a:sym typeface="Poppins"/>
              </a:rPr>
              <a:t>Standardized cleaning</a:t>
            </a:r>
            <a:endParaRPr/>
          </a:p>
          <a:p>
            <a:pPr indent="0" lvl="0" marL="0" marR="0" rtl="0" algn="l">
              <a:spcBef>
                <a:spcPts val="0"/>
              </a:spcBef>
              <a:spcAft>
                <a:spcPts val="0"/>
              </a:spcAft>
              <a:buNone/>
            </a:pPr>
            <a:r>
              <a:rPr lang="en-US" sz="3200">
                <a:solidFill>
                  <a:schemeClr val="lt1"/>
                </a:solidFill>
                <a:latin typeface="Poppins"/>
                <a:ea typeface="Poppins"/>
                <a:cs typeface="Poppins"/>
                <a:sym typeface="Poppins"/>
              </a:rPr>
              <a:t> </a:t>
            </a:r>
            <a:endParaRPr/>
          </a:p>
          <a:p>
            <a:pPr indent="0" lvl="0" marL="0" marR="0" rtl="0" algn="ctr">
              <a:spcBef>
                <a:spcPts val="0"/>
              </a:spcBef>
              <a:spcAft>
                <a:spcPts val="0"/>
              </a:spcAft>
              <a:buNone/>
            </a:pPr>
            <a:r>
              <a:rPr b="1" lang="en-US" sz="3800">
                <a:solidFill>
                  <a:schemeClr val="lt1"/>
                </a:solidFill>
                <a:latin typeface="Poppins"/>
                <a:ea typeface="Poppins"/>
                <a:cs typeface="Poppins"/>
                <a:sym typeface="Poppins"/>
              </a:rPr>
              <a:t>50% </a:t>
            </a:r>
            <a:r>
              <a:rPr lang="en-US" sz="3200">
                <a:solidFill>
                  <a:schemeClr val="lt1"/>
                </a:solidFill>
                <a:latin typeface="Poppins"/>
                <a:ea typeface="Poppins"/>
                <a:cs typeface="Poppins"/>
                <a:sym typeface="Poppins"/>
              </a:rPr>
              <a:t>efficacy rate</a:t>
            </a:r>
            <a:endParaRPr/>
          </a:p>
        </p:txBody>
      </p:sp>
      <p:sp>
        <p:nvSpPr>
          <p:cNvPr id="194" name="Google Shape;194;p5"/>
          <p:cNvSpPr txBox="1"/>
          <p:nvPr/>
        </p:nvSpPr>
        <p:spPr>
          <a:xfrm>
            <a:off x="7873670" y="963142"/>
            <a:ext cx="1630426" cy="6309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500">
                <a:solidFill>
                  <a:schemeClr val="lt1"/>
                </a:solidFill>
                <a:latin typeface="Poppins"/>
                <a:ea typeface="Poppins"/>
                <a:cs typeface="Poppins"/>
                <a:sym typeface="Poppins"/>
              </a:rPr>
              <a:t>Set B</a:t>
            </a:r>
            <a:endParaRPr/>
          </a:p>
        </p:txBody>
      </p:sp>
      <p:sp>
        <p:nvSpPr>
          <p:cNvPr id="195" name="Google Shape;195;p5"/>
          <p:cNvSpPr/>
          <p:nvPr/>
        </p:nvSpPr>
        <p:spPr>
          <a:xfrm>
            <a:off x="11456136" y="6069951"/>
            <a:ext cx="685800" cy="685800"/>
          </a:xfrm>
          <a:custGeom>
            <a:rect b="b" l="l" r="r" t="t"/>
            <a:pathLst>
              <a:path extrusionOk="0" h="1350938" w="1306790">
                <a:moveTo>
                  <a:pt x="0" y="0"/>
                </a:moveTo>
                <a:lnTo>
                  <a:pt x="1306790" y="0"/>
                </a:lnTo>
                <a:lnTo>
                  <a:pt x="1306790" y="1350938"/>
                </a:lnTo>
                <a:lnTo>
                  <a:pt x="0" y="1350938"/>
                </a:lnTo>
                <a:lnTo>
                  <a:pt x="0" y="0"/>
                </a:lnTo>
                <a:close/>
              </a:path>
            </a:pathLst>
          </a:custGeom>
          <a:blipFill rotWithShape="1">
            <a:blip r:embed="rId4">
              <a:alphaModFix amt="5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196" name="Google Shape;196;p5"/>
          <p:cNvPicPr preferRelativeResize="0"/>
          <p:nvPr/>
        </p:nvPicPr>
        <p:blipFill rotWithShape="1">
          <a:blip r:embed="rId5">
            <a:alphaModFix/>
          </a:blip>
          <a:srcRect b="0" l="0" r="49274" t="0"/>
          <a:stretch/>
        </p:blipFill>
        <p:spPr>
          <a:xfrm>
            <a:off x="6352306" y="1594084"/>
            <a:ext cx="4521764" cy="4475867"/>
          </a:xfrm>
          <a:prstGeom prst="rect">
            <a:avLst/>
          </a:prstGeom>
          <a:noFill/>
          <a:ln>
            <a:noFill/>
          </a:ln>
        </p:spPr>
      </p:pic>
      <p:sp>
        <p:nvSpPr>
          <p:cNvPr id="197" name="Google Shape;197;p5"/>
          <p:cNvSpPr/>
          <p:nvPr/>
        </p:nvSpPr>
        <p:spPr>
          <a:xfrm>
            <a:off x="1433592" y="4363607"/>
            <a:ext cx="1286361" cy="65063"/>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descr="A stethoscope on a black background&#10;&#10;Description automatically generated" id="203" name="Google Shape;203;p6"/>
          <p:cNvPicPr preferRelativeResize="0"/>
          <p:nvPr/>
        </p:nvPicPr>
        <p:blipFill rotWithShape="1">
          <a:blip r:embed="rId3">
            <a:alphaModFix/>
          </a:blip>
          <a:srcRect b="33852" l="68887" r="-7158" t="39457"/>
          <a:stretch/>
        </p:blipFill>
        <p:spPr>
          <a:xfrm>
            <a:off x="2658865" y="5170085"/>
            <a:ext cx="1603265" cy="1199053"/>
          </a:xfrm>
          <a:prstGeom prst="rect">
            <a:avLst/>
          </a:prstGeom>
          <a:noFill/>
          <a:ln>
            <a:noFill/>
          </a:ln>
        </p:spPr>
      </p:pic>
      <p:cxnSp>
        <p:nvCxnSpPr>
          <p:cNvPr id="204" name="Google Shape;204;p6"/>
          <p:cNvCxnSpPr/>
          <p:nvPr/>
        </p:nvCxnSpPr>
        <p:spPr>
          <a:xfrm>
            <a:off x="660400" y="874215"/>
            <a:ext cx="0" cy="5181600"/>
          </a:xfrm>
          <a:prstGeom prst="straightConnector1">
            <a:avLst/>
          </a:prstGeom>
          <a:noFill/>
          <a:ln cap="flat" cmpd="sng" w="12700">
            <a:solidFill>
              <a:srgbClr val="BFBFBF"/>
            </a:solidFill>
            <a:prstDash val="solid"/>
            <a:miter lim="800000"/>
            <a:headEnd len="sm" w="sm" type="none"/>
            <a:tailEnd len="sm" w="sm" type="none"/>
          </a:ln>
        </p:spPr>
      </p:cxnSp>
      <p:sp>
        <p:nvSpPr>
          <p:cNvPr id="205" name="Google Shape;205;p6">
            <a:hlinkClick action="ppaction://hlinksldjump" r:id="rId4"/>
          </p:cNvPr>
          <p:cNvSpPr/>
          <p:nvPr/>
        </p:nvSpPr>
        <p:spPr>
          <a:xfrm>
            <a:off x="474133" y="1861624"/>
            <a:ext cx="372532" cy="37253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6" name="Google Shape;206;p6"/>
          <p:cNvSpPr/>
          <p:nvPr/>
        </p:nvSpPr>
        <p:spPr>
          <a:xfrm>
            <a:off x="571500" y="3340101"/>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7" name="Google Shape;207;p6"/>
          <p:cNvSpPr/>
          <p:nvPr/>
        </p:nvSpPr>
        <p:spPr>
          <a:xfrm>
            <a:off x="571500" y="4623844"/>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8" name="Google Shape;208;p6"/>
          <p:cNvSpPr/>
          <p:nvPr/>
        </p:nvSpPr>
        <p:spPr>
          <a:xfrm>
            <a:off x="571500" y="5907586"/>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9" name="Google Shape;209;p6"/>
          <p:cNvSpPr txBox="1"/>
          <p:nvPr/>
        </p:nvSpPr>
        <p:spPr>
          <a:xfrm>
            <a:off x="938341" y="570727"/>
            <a:ext cx="390119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FFDE59"/>
                </a:solidFill>
                <a:latin typeface="Poppins ExtraBold"/>
                <a:ea typeface="Poppins ExtraBold"/>
                <a:cs typeface="Poppins ExtraBold"/>
                <a:sym typeface="Poppins ExtraBold"/>
              </a:rPr>
              <a:t>The Study</a:t>
            </a:r>
            <a:endParaRPr/>
          </a:p>
        </p:txBody>
      </p:sp>
      <p:sp>
        <p:nvSpPr>
          <p:cNvPr id="210" name="Google Shape;210;p6"/>
          <p:cNvSpPr/>
          <p:nvPr/>
        </p:nvSpPr>
        <p:spPr>
          <a:xfrm>
            <a:off x="574275" y="765948"/>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1" name="Google Shape;211;p6"/>
          <p:cNvPicPr preferRelativeResize="0"/>
          <p:nvPr/>
        </p:nvPicPr>
        <p:blipFill rotWithShape="1">
          <a:blip r:embed="rId5">
            <a:alphaModFix/>
          </a:blip>
          <a:srcRect b="0" l="0" r="0" t="0"/>
          <a:stretch/>
        </p:blipFill>
        <p:spPr>
          <a:xfrm>
            <a:off x="3515180" y="765948"/>
            <a:ext cx="5161640" cy="5044697"/>
          </a:xfrm>
          <a:prstGeom prst="rect">
            <a:avLst/>
          </a:prstGeom>
          <a:noFill/>
          <a:ln>
            <a:noFill/>
          </a:ln>
        </p:spPr>
      </p:pic>
      <p:sp>
        <p:nvSpPr>
          <p:cNvPr id="212" name="Google Shape;212;p6"/>
          <p:cNvSpPr/>
          <p:nvPr/>
        </p:nvSpPr>
        <p:spPr>
          <a:xfrm>
            <a:off x="11456136" y="6069951"/>
            <a:ext cx="685800" cy="685800"/>
          </a:xfrm>
          <a:custGeom>
            <a:rect b="b" l="l" r="r" t="t"/>
            <a:pathLst>
              <a:path extrusionOk="0" h="1350938" w="1306790">
                <a:moveTo>
                  <a:pt x="0" y="0"/>
                </a:moveTo>
                <a:lnTo>
                  <a:pt x="1306790" y="0"/>
                </a:lnTo>
                <a:lnTo>
                  <a:pt x="1306790" y="1350938"/>
                </a:lnTo>
                <a:lnTo>
                  <a:pt x="0" y="1350938"/>
                </a:lnTo>
                <a:lnTo>
                  <a:pt x="0" y="0"/>
                </a:lnTo>
                <a:close/>
              </a:path>
            </a:pathLst>
          </a:custGeom>
          <a:blipFill rotWithShape="1">
            <a:blip r:embed="rId6">
              <a:alphaModFix amt="5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descr="A stethoscope on a black background&#10;&#10;Description automatically generated" id="213" name="Google Shape;213;p6"/>
          <p:cNvPicPr preferRelativeResize="0"/>
          <p:nvPr/>
        </p:nvPicPr>
        <p:blipFill rotWithShape="1">
          <a:blip r:embed="rId3">
            <a:alphaModFix/>
          </a:blip>
          <a:srcRect b="33852" l="68887" r="-7158" t="39457"/>
          <a:stretch/>
        </p:blipFill>
        <p:spPr>
          <a:xfrm>
            <a:off x="5558266" y="5172760"/>
            <a:ext cx="1603265" cy="1199053"/>
          </a:xfrm>
          <a:prstGeom prst="rect">
            <a:avLst/>
          </a:prstGeom>
          <a:noFill/>
          <a:ln>
            <a:noFill/>
          </a:ln>
        </p:spPr>
      </p:pic>
      <p:pic>
        <p:nvPicPr>
          <p:cNvPr descr="A green virus with black background&#10;&#10;Description automatically generated" id="214" name="Google Shape;214;p6"/>
          <p:cNvPicPr preferRelativeResize="0"/>
          <p:nvPr/>
        </p:nvPicPr>
        <p:blipFill rotWithShape="1">
          <a:blip r:embed="rId7">
            <a:alphaModFix/>
          </a:blip>
          <a:srcRect b="0" l="0" r="0" t="0"/>
          <a:stretch/>
        </p:blipFill>
        <p:spPr>
          <a:xfrm>
            <a:off x="3631847" y="5479598"/>
            <a:ext cx="199329" cy="199578"/>
          </a:xfrm>
          <a:prstGeom prst="rect">
            <a:avLst/>
          </a:prstGeom>
          <a:noFill/>
          <a:ln>
            <a:noFill/>
          </a:ln>
        </p:spPr>
      </p:pic>
      <p:pic>
        <p:nvPicPr>
          <p:cNvPr descr="A blue and white stick&#10;&#10;Description automatically generated" id="215" name="Google Shape;215;p6"/>
          <p:cNvPicPr preferRelativeResize="0"/>
          <p:nvPr/>
        </p:nvPicPr>
        <p:blipFill rotWithShape="1">
          <a:blip r:embed="rId8">
            <a:alphaModFix/>
          </a:blip>
          <a:srcRect b="0" l="0" r="0" t="0"/>
          <a:stretch/>
        </p:blipFill>
        <p:spPr>
          <a:xfrm rot="4174816">
            <a:off x="2473317" y="5376778"/>
            <a:ext cx="777339" cy="1027197"/>
          </a:xfrm>
          <a:prstGeom prst="rect">
            <a:avLst/>
          </a:prstGeom>
          <a:noFill/>
          <a:ln>
            <a:noFill/>
          </a:ln>
        </p:spPr>
      </p:pic>
      <p:pic>
        <p:nvPicPr>
          <p:cNvPr descr="A stethoscope on a black background&#10;&#10;Description automatically generated" id="216" name="Google Shape;216;p6"/>
          <p:cNvPicPr preferRelativeResize="0"/>
          <p:nvPr/>
        </p:nvPicPr>
        <p:blipFill rotWithShape="1">
          <a:blip r:embed="rId3">
            <a:alphaModFix/>
          </a:blip>
          <a:srcRect b="33852" l="68887" r="-7158" t="39457"/>
          <a:stretch/>
        </p:blipFill>
        <p:spPr>
          <a:xfrm>
            <a:off x="7991854" y="5170086"/>
            <a:ext cx="1603265" cy="1199053"/>
          </a:xfrm>
          <a:prstGeom prst="rect">
            <a:avLst/>
          </a:prstGeom>
          <a:noFill/>
          <a:ln>
            <a:noFill/>
          </a:ln>
        </p:spPr>
      </p:pic>
      <p:pic>
        <p:nvPicPr>
          <p:cNvPr descr="A green virus with black background&#10;&#10;Description automatically generated" id="217" name="Google Shape;217;p6"/>
          <p:cNvPicPr preferRelativeResize="0"/>
          <p:nvPr/>
        </p:nvPicPr>
        <p:blipFill rotWithShape="1">
          <a:blip r:embed="rId7">
            <a:alphaModFix/>
          </a:blip>
          <a:srcRect b="0" l="0" r="0" t="0"/>
          <a:stretch/>
        </p:blipFill>
        <p:spPr>
          <a:xfrm>
            <a:off x="3462414" y="5107028"/>
            <a:ext cx="338866" cy="339289"/>
          </a:xfrm>
          <a:prstGeom prst="rect">
            <a:avLst/>
          </a:prstGeom>
          <a:noFill/>
          <a:ln>
            <a:noFill/>
          </a:ln>
        </p:spPr>
      </p:pic>
      <p:pic>
        <p:nvPicPr>
          <p:cNvPr descr="A green virus with black background&#10;&#10;Description automatically generated" id="218" name="Google Shape;218;p6"/>
          <p:cNvPicPr preferRelativeResize="0"/>
          <p:nvPr/>
        </p:nvPicPr>
        <p:blipFill rotWithShape="1">
          <a:blip r:embed="rId7">
            <a:alphaModFix/>
          </a:blip>
          <a:srcRect b="0" l="0" r="0" t="0"/>
          <a:stretch/>
        </p:blipFill>
        <p:spPr>
          <a:xfrm>
            <a:off x="3324030" y="5477693"/>
            <a:ext cx="227090" cy="227374"/>
          </a:xfrm>
          <a:prstGeom prst="rect">
            <a:avLst/>
          </a:prstGeom>
          <a:noFill/>
          <a:ln>
            <a:noFill/>
          </a:ln>
        </p:spPr>
      </p:pic>
      <p:pic>
        <p:nvPicPr>
          <p:cNvPr descr="A group of blue bubbles&#10;&#10;Description automatically generated" id="219" name="Google Shape;219;p6"/>
          <p:cNvPicPr preferRelativeResize="0"/>
          <p:nvPr/>
        </p:nvPicPr>
        <p:blipFill rotWithShape="1">
          <a:blip r:embed="rId9">
            <a:alphaModFix/>
          </a:blip>
          <a:srcRect b="0" l="0" r="0" t="0"/>
          <a:stretch/>
        </p:blipFill>
        <p:spPr>
          <a:xfrm>
            <a:off x="5314773" y="5294593"/>
            <a:ext cx="886964" cy="1032104"/>
          </a:xfrm>
          <a:prstGeom prst="rect">
            <a:avLst/>
          </a:prstGeom>
          <a:noFill/>
          <a:ln>
            <a:noFill/>
          </a:ln>
        </p:spPr>
      </p:pic>
      <p:sp>
        <p:nvSpPr>
          <p:cNvPr id="220" name="Google Shape;220;p6"/>
          <p:cNvSpPr txBox="1"/>
          <p:nvPr/>
        </p:nvSpPr>
        <p:spPr>
          <a:xfrm>
            <a:off x="1124605" y="1278613"/>
            <a:ext cx="10726080"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Poppins"/>
              <a:ea typeface="Poppins"/>
              <a:cs typeface="Poppins"/>
              <a:sym typeface="Poppins"/>
            </a:endParaRPr>
          </a:p>
          <a:p>
            <a:pPr indent="0" lvl="0" marL="0" marR="0" rtl="0" algn="l">
              <a:spcBef>
                <a:spcPts val="0"/>
              </a:spcBef>
              <a:spcAft>
                <a:spcPts val="0"/>
              </a:spcAft>
              <a:buNone/>
            </a:pPr>
            <a:r>
              <a:rPr b="1" lang="en-US" sz="3000">
                <a:solidFill>
                  <a:schemeClr val="lt1"/>
                </a:solidFill>
                <a:latin typeface="Poppins"/>
                <a:ea typeface="Poppins"/>
                <a:cs typeface="Poppins"/>
                <a:sym typeface="Poppins"/>
              </a:rPr>
              <a:t>Set C </a:t>
            </a:r>
            <a:r>
              <a:rPr lang="en-US" sz="3000">
                <a:solidFill>
                  <a:schemeClr val="lt1"/>
                </a:solidFill>
                <a:latin typeface="Poppins"/>
                <a:ea typeface="Poppins"/>
                <a:cs typeface="Poppins"/>
                <a:sym typeface="Poppins"/>
              </a:rPr>
              <a:t>– </a:t>
            </a:r>
            <a:r>
              <a:rPr b="1" lang="en-US" sz="3000">
                <a:solidFill>
                  <a:srgbClr val="FFDE59"/>
                </a:solidFill>
                <a:latin typeface="Poppins"/>
                <a:ea typeface="Poppins"/>
                <a:cs typeface="Poppins"/>
                <a:sym typeface="Poppins"/>
              </a:rPr>
              <a:t>Practitioner-Preferred Cleaning Method</a:t>
            </a:r>
            <a:endParaRPr sz="3000">
              <a:solidFill>
                <a:srgbClr val="F9A33D"/>
              </a:solidFill>
              <a:latin typeface="Poppins"/>
              <a:ea typeface="Poppins"/>
              <a:cs typeface="Poppins"/>
              <a:sym typeface="Poppins"/>
            </a:endParaRPr>
          </a:p>
          <a:p>
            <a:pPr indent="0" lvl="0" marL="0" marR="0" rtl="0" algn="l">
              <a:spcBef>
                <a:spcPts val="0"/>
              </a:spcBef>
              <a:spcAft>
                <a:spcPts val="0"/>
              </a:spcAft>
              <a:buNone/>
            </a:pPr>
            <a:r>
              <a:t/>
            </a:r>
            <a:endParaRPr sz="3000">
              <a:solidFill>
                <a:srgbClr val="F9A33D"/>
              </a:solidFill>
              <a:latin typeface="Poppins"/>
              <a:ea typeface="Poppins"/>
              <a:cs typeface="Poppins"/>
              <a:sym typeface="Poppins"/>
            </a:endParaRPr>
          </a:p>
          <a:p>
            <a:pPr indent="0" lvl="0" marL="0" marR="0" rtl="0" algn="l">
              <a:spcBef>
                <a:spcPts val="0"/>
              </a:spcBef>
              <a:spcAft>
                <a:spcPts val="0"/>
              </a:spcAft>
              <a:buNone/>
            </a:pPr>
            <a:r>
              <a:rPr lang="en-US" sz="3000">
                <a:solidFill>
                  <a:srgbClr val="FF0000"/>
                </a:solidFill>
                <a:latin typeface="Poppins"/>
                <a:ea typeface="Poppins"/>
                <a:cs typeface="Poppins"/>
                <a:sym typeface="Poppins"/>
              </a:rPr>
              <a:t>Standard stethoscopes carried by healthcare practitioners</a:t>
            </a:r>
            <a:endParaRPr/>
          </a:p>
        </p:txBody>
      </p:sp>
      <p:pic>
        <p:nvPicPr>
          <p:cNvPr descr="A blue and white stick&#10;&#10;Description automatically generated" id="221" name="Google Shape;221;p6"/>
          <p:cNvPicPr preferRelativeResize="0"/>
          <p:nvPr/>
        </p:nvPicPr>
        <p:blipFill rotWithShape="1">
          <a:blip r:embed="rId8">
            <a:alphaModFix/>
          </a:blip>
          <a:srcRect b="0" l="0" r="0" t="0"/>
          <a:stretch/>
        </p:blipFill>
        <p:spPr>
          <a:xfrm rot="4174816">
            <a:off x="7801596" y="5404644"/>
            <a:ext cx="777339" cy="1027197"/>
          </a:xfrm>
          <a:prstGeom prst="rect">
            <a:avLst/>
          </a:prstGeom>
          <a:noFill/>
          <a:ln>
            <a:noFill/>
          </a:ln>
        </p:spPr>
      </p:pic>
      <p:pic>
        <p:nvPicPr>
          <p:cNvPr descr="A green virus with black background&#10;&#10;Description automatically generated" id="222" name="Google Shape;222;p6"/>
          <p:cNvPicPr preferRelativeResize="0"/>
          <p:nvPr/>
        </p:nvPicPr>
        <p:blipFill rotWithShape="1">
          <a:blip r:embed="rId7">
            <a:alphaModFix/>
          </a:blip>
          <a:srcRect b="0" l="0" r="0" t="0"/>
          <a:stretch/>
        </p:blipFill>
        <p:spPr>
          <a:xfrm>
            <a:off x="8862291" y="5177293"/>
            <a:ext cx="338866" cy="339289"/>
          </a:xfrm>
          <a:prstGeom prst="rect">
            <a:avLst/>
          </a:prstGeom>
          <a:noFill/>
          <a:ln>
            <a:noFill/>
          </a:ln>
        </p:spPr>
      </p:pic>
      <p:grpSp>
        <p:nvGrpSpPr>
          <p:cNvPr id="223" name="Google Shape;223;p6"/>
          <p:cNvGrpSpPr/>
          <p:nvPr/>
        </p:nvGrpSpPr>
        <p:grpSpPr>
          <a:xfrm>
            <a:off x="2035571" y="3724725"/>
            <a:ext cx="8120856" cy="1249500"/>
            <a:chOff x="3571" y="2084651"/>
            <a:chExt cx="8120856" cy="1249500"/>
          </a:xfrm>
        </p:grpSpPr>
        <p:sp>
          <p:nvSpPr>
            <p:cNvPr id="224" name="Google Shape;224;p6"/>
            <p:cNvSpPr/>
            <p:nvPr/>
          </p:nvSpPr>
          <p:spPr>
            <a:xfrm>
              <a:off x="3571" y="2084652"/>
              <a:ext cx="3123406" cy="1249362"/>
            </a:xfrm>
            <a:prstGeom prst="homePlate">
              <a:avLst>
                <a:gd fmla="val 50000" name="adj"/>
              </a:avLst>
            </a:prstGeom>
            <a:gradFill>
              <a:gsLst>
                <a:gs pos="0">
                  <a:srgbClr val="486B85"/>
                </a:gs>
                <a:gs pos="50000">
                  <a:srgbClr val="0A577A"/>
                </a:gs>
                <a:gs pos="100000">
                  <a:srgbClr val="044F6F"/>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6"/>
            <p:cNvSpPr txBox="1"/>
            <p:nvPr/>
          </p:nvSpPr>
          <p:spPr>
            <a:xfrm>
              <a:off x="3571" y="2084652"/>
              <a:ext cx="2811066" cy="1249362"/>
            </a:xfrm>
            <a:prstGeom prst="rect">
              <a:avLst/>
            </a:prstGeom>
            <a:noFill/>
            <a:ln>
              <a:noFill/>
            </a:ln>
          </p:spPr>
          <p:txBody>
            <a:bodyPr anchorCtr="0" anchor="ctr" bIns="72000" lIns="144000" spcFirstLastPara="1" rIns="36000" wrap="square" tIns="72000">
              <a:noAutofit/>
            </a:bodyPr>
            <a:lstStyle/>
            <a:p>
              <a:pPr indent="0" lvl="0" marL="0" marR="0" rtl="0" algn="ctr">
                <a:lnSpc>
                  <a:spcPct val="90000"/>
                </a:lnSpc>
                <a:spcBef>
                  <a:spcPts val="0"/>
                </a:spcBef>
                <a:spcAft>
                  <a:spcPts val="0"/>
                </a:spcAft>
                <a:buClr>
                  <a:schemeClr val="lt1"/>
                </a:buClr>
                <a:buSzPts val="2700"/>
                <a:buFont typeface="Arial"/>
                <a:buNone/>
              </a:pPr>
              <a:r>
                <a:rPr lang="en-US" sz="2700">
                  <a:solidFill>
                    <a:schemeClr val="lt1"/>
                  </a:solidFill>
                  <a:latin typeface="Arial"/>
                  <a:ea typeface="Arial"/>
                  <a:cs typeface="Arial"/>
                  <a:sym typeface="Arial"/>
                </a:rPr>
                <a:t>Pre-Swab</a:t>
              </a:r>
              <a:endParaRPr/>
            </a:p>
          </p:txBody>
        </p:sp>
        <p:sp>
          <p:nvSpPr>
            <p:cNvPr id="226" name="Google Shape;226;p6"/>
            <p:cNvSpPr/>
            <p:nvPr/>
          </p:nvSpPr>
          <p:spPr>
            <a:xfrm>
              <a:off x="2502296" y="2084652"/>
              <a:ext cx="3123406" cy="1249362"/>
            </a:xfrm>
            <a:prstGeom prst="chevron">
              <a:avLst>
                <a:gd fmla="val 50000" name="adj"/>
              </a:avLst>
            </a:prstGeom>
            <a:gradFill>
              <a:gsLst>
                <a:gs pos="0">
                  <a:srgbClr val="5A8CB2"/>
                </a:gs>
                <a:gs pos="50000">
                  <a:srgbClr val="377FAD"/>
                </a:gs>
                <a:gs pos="100000">
                  <a:srgbClr val="2C709D"/>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6"/>
            <p:cNvSpPr txBox="1"/>
            <p:nvPr/>
          </p:nvSpPr>
          <p:spPr>
            <a:xfrm>
              <a:off x="3126975" y="2084651"/>
              <a:ext cx="2193300" cy="1249500"/>
            </a:xfrm>
            <a:prstGeom prst="rect">
              <a:avLst/>
            </a:prstGeom>
            <a:noFill/>
            <a:ln>
              <a:noFill/>
            </a:ln>
          </p:spPr>
          <p:txBody>
            <a:bodyPr anchorCtr="0" anchor="ctr" bIns="72000" lIns="108000" spcFirstLastPara="1" rIns="36000" wrap="square" tIns="72000">
              <a:noAutofit/>
            </a:bodyPr>
            <a:lstStyle/>
            <a:p>
              <a:pPr indent="0" lvl="0" marL="0" marR="0" rtl="0" algn="ctr">
                <a:lnSpc>
                  <a:spcPct val="90000"/>
                </a:lnSpc>
                <a:spcBef>
                  <a:spcPts val="0"/>
                </a:spcBef>
                <a:spcAft>
                  <a:spcPts val="0"/>
                </a:spcAft>
                <a:buClr>
                  <a:schemeClr val="lt1"/>
                </a:buClr>
                <a:buSzPts val="2700"/>
                <a:buFont typeface="Arial"/>
                <a:buNone/>
              </a:pPr>
              <a:r>
                <a:rPr lang="en-US" sz="2700">
                  <a:solidFill>
                    <a:schemeClr val="lt1"/>
                  </a:solidFill>
                  <a:latin typeface="Arial"/>
                  <a:ea typeface="Arial"/>
                  <a:cs typeface="Arial"/>
                  <a:sym typeface="Arial"/>
                </a:rPr>
                <a:t>Practitioner Cleaning</a:t>
              </a:r>
              <a:endParaRPr/>
            </a:p>
          </p:txBody>
        </p:sp>
        <p:sp>
          <p:nvSpPr>
            <p:cNvPr id="228" name="Google Shape;228;p6"/>
            <p:cNvSpPr/>
            <p:nvPr/>
          </p:nvSpPr>
          <p:spPr>
            <a:xfrm>
              <a:off x="5001021" y="2084652"/>
              <a:ext cx="3123406" cy="1249362"/>
            </a:xfrm>
            <a:prstGeom prst="chevron">
              <a:avLst>
                <a:gd fmla="val 50000" name="adj"/>
              </a:avLst>
            </a:prstGeom>
            <a:gradFill>
              <a:gsLst>
                <a:gs pos="0">
                  <a:srgbClr val="9FAEBA"/>
                </a:gs>
                <a:gs pos="50000">
                  <a:srgbClr val="92A4B4"/>
                </a:gs>
                <a:gs pos="100000">
                  <a:srgbClr val="7E90A0"/>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6"/>
            <p:cNvSpPr txBox="1"/>
            <p:nvPr/>
          </p:nvSpPr>
          <p:spPr>
            <a:xfrm>
              <a:off x="5625702" y="2084652"/>
              <a:ext cx="1874044" cy="1249362"/>
            </a:xfrm>
            <a:prstGeom prst="rect">
              <a:avLst/>
            </a:prstGeom>
            <a:noFill/>
            <a:ln>
              <a:noFill/>
            </a:ln>
          </p:spPr>
          <p:txBody>
            <a:bodyPr anchorCtr="0" anchor="ctr" bIns="72000" lIns="108000" spcFirstLastPara="1" rIns="36000" wrap="square" tIns="72000">
              <a:noAutofit/>
            </a:bodyPr>
            <a:lstStyle/>
            <a:p>
              <a:pPr indent="0" lvl="0" marL="0" marR="0" rtl="0" algn="ctr">
                <a:lnSpc>
                  <a:spcPct val="90000"/>
                </a:lnSpc>
                <a:spcBef>
                  <a:spcPts val="0"/>
                </a:spcBef>
                <a:spcAft>
                  <a:spcPts val="0"/>
                </a:spcAft>
                <a:buClr>
                  <a:schemeClr val="lt1"/>
                </a:buClr>
                <a:buSzPts val="2700"/>
                <a:buFont typeface="Arial"/>
                <a:buNone/>
              </a:pPr>
              <a:r>
                <a:rPr lang="en-US" sz="2700">
                  <a:solidFill>
                    <a:schemeClr val="lt1"/>
                  </a:solidFill>
                  <a:latin typeface="Arial"/>
                  <a:ea typeface="Arial"/>
                  <a:cs typeface="Arial"/>
                  <a:sym typeface="Arial"/>
                </a:rPr>
                <a:t>Post-Swab</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cxnSp>
        <p:nvCxnSpPr>
          <p:cNvPr id="235" name="Google Shape;235;p7"/>
          <p:cNvCxnSpPr/>
          <p:nvPr/>
        </p:nvCxnSpPr>
        <p:spPr>
          <a:xfrm>
            <a:off x="660400" y="874215"/>
            <a:ext cx="0" cy="5181600"/>
          </a:xfrm>
          <a:prstGeom prst="straightConnector1">
            <a:avLst/>
          </a:prstGeom>
          <a:noFill/>
          <a:ln cap="flat" cmpd="sng" w="12700">
            <a:solidFill>
              <a:srgbClr val="BFBFBF"/>
            </a:solidFill>
            <a:prstDash val="solid"/>
            <a:miter lim="800000"/>
            <a:headEnd len="sm" w="sm" type="none"/>
            <a:tailEnd len="sm" w="sm" type="none"/>
          </a:ln>
        </p:spPr>
      </p:cxnSp>
      <p:sp>
        <p:nvSpPr>
          <p:cNvPr id="236" name="Google Shape;236;p7">
            <a:hlinkClick action="ppaction://hlinksldjump" r:id="rId3"/>
          </p:cNvPr>
          <p:cNvSpPr/>
          <p:nvPr/>
        </p:nvSpPr>
        <p:spPr>
          <a:xfrm>
            <a:off x="474133" y="3178975"/>
            <a:ext cx="372532" cy="37253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7" name="Google Shape;237;p7"/>
          <p:cNvSpPr/>
          <p:nvPr/>
        </p:nvSpPr>
        <p:spPr>
          <a:xfrm>
            <a:off x="571500" y="1976250"/>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8" name="Google Shape;238;p7"/>
          <p:cNvSpPr/>
          <p:nvPr/>
        </p:nvSpPr>
        <p:spPr>
          <a:xfrm>
            <a:off x="571500" y="4623844"/>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9" name="Google Shape;239;p7"/>
          <p:cNvSpPr/>
          <p:nvPr/>
        </p:nvSpPr>
        <p:spPr>
          <a:xfrm>
            <a:off x="571500" y="5907586"/>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0" name="Google Shape;240;p7"/>
          <p:cNvSpPr txBox="1"/>
          <p:nvPr/>
        </p:nvSpPr>
        <p:spPr>
          <a:xfrm>
            <a:off x="938341" y="570727"/>
            <a:ext cx="390119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FFDE59"/>
                </a:solidFill>
                <a:latin typeface="Poppins ExtraBold"/>
                <a:ea typeface="Poppins ExtraBold"/>
                <a:cs typeface="Poppins ExtraBold"/>
                <a:sym typeface="Poppins ExtraBold"/>
              </a:rPr>
              <a:t>Results</a:t>
            </a:r>
            <a:endParaRPr/>
          </a:p>
        </p:txBody>
      </p:sp>
      <p:sp>
        <p:nvSpPr>
          <p:cNvPr id="241" name="Google Shape;241;p7"/>
          <p:cNvSpPr/>
          <p:nvPr/>
        </p:nvSpPr>
        <p:spPr>
          <a:xfrm>
            <a:off x="574275" y="765948"/>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 name="Google Shape;242;p7"/>
          <p:cNvSpPr txBox="1"/>
          <p:nvPr/>
        </p:nvSpPr>
        <p:spPr>
          <a:xfrm>
            <a:off x="2216258" y="173581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3" name="Google Shape;243;p7"/>
          <p:cNvSpPr txBox="1"/>
          <p:nvPr/>
        </p:nvSpPr>
        <p:spPr>
          <a:xfrm>
            <a:off x="7873670" y="963142"/>
            <a:ext cx="1630426" cy="6309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500">
                <a:solidFill>
                  <a:schemeClr val="lt1"/>
                </a:solidFill>
                <a:latin typeface="Poppins"/>
                <a:ea typeface="Poppins"/>
                <a:cs typeface="Poppins"/>
                <a:sym typeface="Poppins"/>
              </a:rPr>
              <a:t>Set C</a:t>
            </a:r>
            <a:endParaRPr/>
          </a:p>
        </p:txBody>
      </p:sp>
      <p:sp>
        <p:nvSpPr>
          <p:cNvPr id="244" name="Google Shape;244;p7"/>
          <p:cNvSpPr/>
          <p:nvPr/>
        </p:nvSpPr>
        <p:spPr>
          <a:xfrm>
            <a:off x="11456136" y="6069951"/>
            <a:ext cx="685800" cy="685800"/>
          </a:xfrm>
          <a:custGeom>
            <a:rect b="b" l="l" r="r" t="t"/>
            <a:pathLst>
              <a:path extrusionOk="0" h="1350938" w="1306790">
                <a:moveTo>
                  <a:pt x="0" y="0"/>
                </a:moveTo>
                <a:lnTo>
                  <a:pt x="1306790" y="0"/>
                </a:lnTo>
                <a:lnTo>
                  <a:pt x="1306790" y="1350938"/>
                </a:lnTo>
                <a:lnTo>
                  <a:pt x="0" y="1350938"/>
                </a:lnTo>
                <a:lnTo>
                  <a:pt x="0" y="0"/>
                </a:lnTo>
                <a:close/>
              </a:path>
            </a:pathLst>
          </a:custGeom>
          <a:blipFill rotWithShape="1">
            <a:blip r:embed="rId4">
              <a:alphaModFix amt="5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
        <p:nvSpPr>
          <p:cNvPr id="245" name="Google Shape;245;p7"/>
          <p:cNvSpPr txBox="1"/>
          <p:nvPr/>
        </p:nvSpPr>
        <p:spPr>
          <a:xfrm>
            <a:off x="1013153" y="2766677"/>
            <a:ext cx="4986401" cy="16619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FDE59"/>
                </a:solidFill>
                <a:latin typeface="Poppins"/>
                <a:ea typeface="Poppins"/>
                <a:cs typeface="Poppins"/>
                <a:sym typeface="Poppins"/>
              </a:rPr>
              <a:t>Practitioner-preferred</a:t>
            </a:r>
            <a:endParaRPr/>
          </a:p>
          <a:p>
            <a:pPr indent="0" lvl="0" marL="0" marR="0" rtl="0" algn="l">
              <a:spcBef>
                <a:spcPts val="0"/>
              </a:spcBef>
              <a:spcAft>
                <a:spcPts val="0"/>
              </a:spcAft>
              <a:buNone/>
            </a:pPr>
            <a:r>
              <a:t/>
            </a:r>
            <a:endParaRPr sz="3200">
              <a:solidFill>
                <a:schemeClr val="lt1"/>
              </a:solidFill>
              <a:latin typeface="Poppins"/>
              <a:ea typeface="Poppins"/>
              <a:cs typeface="Poppins"/>
              <a:sym typeface="Poppins"/>
            </a:endParaRPr>
          </a:p>
          <a:p>
            <a:pPr indent="0" lvl="0" marL="0" marR="0" rtl="0" algn="ctr">
              <a:spcBef>
                <a:spcPts val="0"/>
              </a:spcBef>
              <a:spcAft>
                <a:spcPts val="0"/>
              </a:spcAft>
              <a:buNone/>
            </a:pPr>
            <a:r>
              <a:rPr b="1" lang="en-US" sz="3800">
                <a:solidFill>
                  <a:schemeClr val="lt1"/>
                </a:solidFill>
                <a:latin typeface="Poppins"/>
                <a:ea typeface="Poppins"/>
                <a:cs typeface="Poppins"/>
                <a:sym typeface="Poppins"/>
              </a:rPr>
              <a:t>10% </a:t>
            </a:r>
            <a:r>
              <a:rPr lang="en-US" sz="3200">
                <a:solidFill>
                  <a:schemeClr val="lt1"/>
                </a:solidFill>
                <a:latin typeface="Poppins"/>
                <a:ea typeface="Poppins"/>
                <a:cs typeface="Poppins"/>
                <a:sym typeface="Poppins"/>
              </a:rPr>
              <a:t>efficacy rate</a:t>
            </a:r>
            <a:endParaRPr/>
          </a:p>
        </p:txBody>
      </p:sp>
      <p:sp>
        <p:nvSpPr>
          <p:cNvPr id="246" name="Google Shape;246;p7"/>
          <p:cNvSpPr/>
          <p:nvPr/>
        </p:nvSpPr>
        <p:spPr>
          <a:xfrm>
            <a:off x="1433592" y="4363607"/>
            <a:ext cx="1286361" cy="65063"/>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47" name="Google Shape;247;p7"/>
          <p:cNvPicPr preferRelativeResize="0"/>
          <p:nvPr/>
        </p:nvPicPr>
        <p:blipFill rotWithShape="1">
          <a:blip r:embed="rId5">
            <a:alphaModFix/>
          </a:blip>
          <a:srcRect b="0" l="50000" r="0" t="0"/>
          <a:stretch/>
        </p:blipFill>
        <p:spPr>
          <a:xfrm>
            <a:off x="6428001" y="1594084"/>
            <a:ext cx="4521764" cy="44758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cxnSp>
        <p:nvCxnSpPr>
          <p:cNvPr id="253" name="Google Shape;253;p8"/>
          <p:cNvCxnSpPr/>
          <p:nvPr/>
        </p:nvCxnSpPr>
        <p:spPr>
          <a:xfrm>
            <a:off x="660400" y="874215"/>
            <a:ext cx="0" cy="5181600"/>
          </a:xfrm>
          <a:prstGeom prst="straightConnector1">
            <a:avLst/>
          </a:prstGeom>
          <a:noFill/>
          <a:ln cap="flat" cmpd="sng" w="12700">
            <a:solidFill>
              <a:srgbClr val="BFBFBF"/>
            </a:solidFill>
            <a:prstDash val="solid"/>
            <a:miter lim="800000"/>
            <a:headEnd len="sm" w="sm" type="none"/>
            <a:tailEnd len="sm" w="sm" type="none"/>
          </a:ln>
        </p:spPr>
      </p:cxnSp>
      <p:sp>
        <p:nvSpPr>
          <p:cNvPr id="254" name="Google Shape;254;p8">
            <a:hlinkClick action="ppaction://hlinksldjump" r:id="rId3"/>
          </p:cNvPr>
          <p:cNvSpPr/>
          <p:nvPr/>
        </p:nvSpPr>
        <p:spPr>
          <a:xfrm>
            <a:off x="474133" y="3178975"/>
            <a:ext cx="372532" cy="37253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5" name="Google Shape;255;p8"/>
          <p:cNvSpPr/>
          <p:nvPr/>
        </p:nvSpPr>
        <p:spPr>
          <a:xfrm>
            <a:off x="571500" y="1976250"/>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6" name="Google Shape;256;p8"/>
          <p:cNvSpPr/>
          <p:nvPr/>
        </p:nvSpPr>
        <p:spPr>
          <a:xfrm>
            <a:off x="571500" y="4623844"/>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7" name="Google Shape;257;p8"/>
          <p:cNvSpPr/>
          <p:nvPr/>
        </p:nvSpPr>
        <p:spPr>
          <a:xfrm>
            <a:off x="571500" y="5907586"/>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8" name="Google Shape;258;p8"/>
          <p:cNvSpPr txBox="1"/>
          <p:nvPr/>
        </p:nvSpPr>
        <p:spPr>
          <a:xfrm>
            <a:off x="938341" y="570727"/>
            <a:ext cx="390119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FFDE59"/>
                </a:solidFill>
                <a:latin typeface="Poppins ExtraBold"/>
                <a:ea typeface="Poppins ExtraBold"/>
                <a:cs typeface="Poppins ExtraBold"/>
                <a:sym typeface="Poppins ExtraBold"/>
              </a:rPr>
              <a:t>Results</a:t>
            </a:r>
            <a:endParaRPr/>
          </a:p>
        </p:txBody>
      </p:sp>
      <p:sp>
        <p:nvSpPr>
          <p:cNvPr id="259" name="Google Shape;259;p8"/>
          <p:cNvSpPr/>
          <p:nvPr/>
        </p:nvSpPr>
        <p:spPr>
          <a:xfrm>
            <a:off x="574275" y="765948"/>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0" name="Google Shape;260;p8"/>
          <p:cNvSpPr txBox="1"/>
          <p:nvPr/>
        </p:nvSpPr>
        <p:spPr>
          <a:xfrm>
            <a:off x="6992960" y="2261946"/>
            <a:ext cx="3140430" cy="17851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0">
                <a:solidFill>
                  <a:schemeClr val="lt1"/>
                </a:solidFill>
                <a:latin typeface="Arial"/>
                <a:ea typeface="Arial"/>
                <a:cs typeface="Arial"/>
                <a:sym typeface="Arial"/>
              </a:rPr>
              <a:t>10%</a:t>
            </a:r>
            <a:endParaRPr/>
          </a:p>
        </p:txBody>
      </p:sp>
      <p:sp>
        <p:nvSpPr>
          <p:cNvPr id="261" name="Google Shape;261;p8"/>
          <p:cNvSpPr txBox="1"/>
          <p:nvPr/>
        </p:nvSpPr>
        <p:spPr>
          <a:xfrm>
            <a:off x="2358075" y="2261946"/>
            <a:ext cx="2937213" cy="17851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0">
                <a:solidFill>
                  <a:schemeClr val="lt1"/>
                </a:solidFill>
                <a:latin typeface="Arial"/>
                <a:ea typeface="Arial"/>
                <a:cs typeface="Arial"/>
                <a:sym typeface="Arial"/>
              </a:rPr>
              <a:t>50%</a:t>
            </a:r>
            <a:endParaRPr/>
          </a:p>
        </p:txBody>
      </p:sp>
      <p:sp>
        <p:nvSpPr>
          <p:cNvPr id="262" name="Google Shape;262;p8"/>
          <p:cNvSpPr txBox="1"/>
          <p:nvPr/>
        </p:nvSpPr>
        <p:spPr>
          <a:xfrm>
            <a:off x="2304858" y="3655964"/>
            <a:ext cx="3043646" cy="116955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500">
                <a:solidFill>
                  <a:srgbClr val="FFDE59"/>
                </a:solidFill>
                <a:latin typeface="Poppins"/>
                <a:ea typeface="Poppins"/>
                <a:cs typeface="Poppins"/>
                <a:sym typeface="Poppins"/>
              </a:rPr>
              <a:t>Standard Cleaning</a:t>
            </a:r>
            <a:endParaRPr sz="3500">
              <a:solidFill>
                <a:schemeClr val="dk1"/>
              </a:solidFill>
              <a:latin typeface="Arial"/>
              <a:ea typeface="Arial"/>
              <a:cs typeface="Arial"/>
              <a:sym typeface="Arial"/>
            </a:endParaRPr>
          </a:p>
        </p:txBody>
      </p:sp>
      <p:sp>
        <p:nvSpPr>
          <p:cNvPr id="263" name="Google Shape;263;p8"/>
          <p:cNvSpPr txBox="1"/>
          <p:nvPr/>
        </p:nvSpPr>
        <p:spPr>
          <a:xfrm>
            <a:off x="6992960" y="3836899"/>
            <a:ext cx="3043646" cy="116955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500">
                <a:solidFill>
                  <a:srgbClr val="FFDE59"/>
                </a:solidFill>
                <a:latin typeface="Poppins"/>
                <a:ea typeface="Poppins"/>
                <a:cs typeface="Poppins"/>
                <a:sym typeface="Poppins"/>
              </a:rPr>
              <a:t>Practitioner-preferred</a:t>
            </a:r>
            <a:endParaRPr sz="3500">
              <a:solidFill>
                <a:schemeClr val="dk1"/>
              </a:solidFill>
              <a:latin typeface="Arial"/>
              <a:ea typeface="Arial"/>
              <a:cs typeface="Arial"/>
              <a:sym typeface="Arial"/>
            </a:endParaRPr>
          </a:p>
        </p:txBody>
      </p:sp>
      <p:pic>
        <p:nvPicPr>
          <p:cNvPr descr="A red circle with a cross&#10;&#10;Description automatically generated" id="264" name="Google Shape;264;p8"/>
          <p:cNvPicPr preferRelativeResize="0"/>
          <p:nvPr/>
        </p:nvPicPr>
        <p:blipFill rotWithShape="1">
          <a:blip r:embed="rId4">
            <a:alphaModFix/>
          </a:blip>
          <a:srcRect b="0" l="0" r="0" t="0"/>
          <a:stretch/>
        </p:blipFill>
        <p:spPr>
          <a:xfrm>
            <a:off x="1627761" y="1417006"/>
            <a:ext cx="4397839" cy="4397839"/>
          </a:xfrm>
          <a:prstGeom prst="rect">
            <a:avLst/>
          </a:prstGeom>
          <a:noFill/>
          <a:ln>
            <a:noFill/>
          </a:ln>
        </p:spPr>
      </p:pic>
      <p:pic>
        <p:nvPicPr>
          <p:cNvPr descr="A red circle with a cross&#10;&#10;Description automatically generated" id="265" name="Google Shape;265;p8"/>
          <p:cNvPicPr preferRelativeResize="0"/>
          <p:nvPr/>
        </p:nvPicPr>
        <p:blipFill rotWithShape="1">
          <a:blip r:embed="rId4">
            <a:alphaModFix/>
          </a:blip>
          <a:srcRect b="0" l="0" r="0" t="0"/>
          <a:stretch/>
        </p:blipFill>
        <p:spPr>
          <a:xfrm>
            <a:off x="6497377" y="1417006"/>
            <a:ext cx="4397839" cy="4397839"/>
          </a:xfrm>
          <a:prstGeom prst="rect">
            <a:avLst/>
          </a:prstGeom>
          <a:noFill/>
          <a:ln>
            <a:noFill/>
          </a:ln>
        </p:spPr>
      </p:pic>
      <p:sp>
        <p:nvSpPr>
          <p:cNvPr id="266" name="Google Shape;266;p8"/>
          <p:cNvSpPr/>
          <p:nvPr/>
        </p:nvSpPr>
        <p:spPr>
          <a:xfrm>
            <a:off x="11456136" y="6069951"/>
            <a:ext cx="685800" cy="685800"/>
          </a:xfrm>
          <a:custGeom>
            <a:rect b="b" l="l" r="r" t="t"/>
            <a:pathLst>
              <a:path extrusionOk="0" h="1350938" w="1306790">
                <a:moveTo>
                  <a:pt x="0" y="0"/>
                </a:moveTo>
                <a:lnTo>
                  <a:pt x="1306790" y="0"/>
                </a:lnTo>
                <a:lnTo>
                  <a:pt x="1306790" y="1350938"/>
                </a:lnTo>
                <a:lnTo>
                  <a:pt x="0" y="1350938"/>
                </a:lnTo>
                <a:lnTo>
                  <a:pt x="0" y="0"/>
                </a:lnTo>
                <a:close/>
              </a:path>
            </a:pathLst>
          </a:custGeom>
          <a:blipFill rotWithShape="1">
            <a:blip r:embed="rId5">
              <a:alphaModFix amt="5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cxnSp>
        <p:nvCxnSpPr>
          <p:cNvPr id="272" name="Google Shape;272;p9"/>
          <p:cNvCxnSpPr/>
          <p:nvPr/>
        </p:nvCxnSpPr>
        <p:spPr>
          <a:xfrm>
            <a:off x="660400" y="874215"/>
            <a:ext cx="0" cy="5181600"/>
          </a:xfrm>
          <a:prstGeom prst="straightConnector1">
            <a:avLst/>
          </a:prstGeom>
          <a:noFill/>
          <a:ln cap="flat" cmpd="sng" w="12700">
            <a:solidFill>
              <a:srgbClr val="BFBFBF"/>
            </a:solidFill>
            <a:prstDash val="solid"/>
            <a:miter lim="800000"/>
            <a:headEnd len="sm" w="sm" type="none"/>
            <a:tailEnd len="sm" w="sm" type="none"/>
          </a:ln>
        </p:spPr>
      </p:cxnSp>
      <p:sp>
        <p:nvSpPr>
          <p:cNvPr id="273" name="Google Shape;273;p9">
            <a:hlinkClick action="ppaction://hlinksldjump" r:id="rId3"/>
          </p:cNvPr>
          <p:cNvSpPr/>
          <p:nvPr/>
        </p:nvSpPr>
        <p:spPr>
          <a:xfrm>
            <a:off x="459911" y="4516903"/>
            <a:ext cx="372532" cy="37253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74" name="Google Shape;274;p9"/>
          <p:cNvSpPr/>
          <p:nvPr/>
        </p:nvSpPr>
        <p:spPr>
          <a:xfrm>
            <a:off x="571500" y="2056358"/>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75" name="Google Shape;275;p9"/>
          <p:cNvSpPr/>
          <p:nvPr/>
        </p:nvSpPr>
        <p:spPr>
          <a:xfrm>
            <a:off x="571500" y="3340101"/>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76" name="Google Shape;276;p9"/>
          <p:cNvSpPr/>
          <p:nvPr/>
        </p:nvSpPr>
        <p:spPr>
          <a:xfrm>
            <a:off x="571500" y="5888438"/>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77" name="Google Shape;277;p9"/>
          <p:cNvSpPr/>
          <p:nvPr/>
        </p:nvSpPr>
        <p:spPr>
          <a:xfrm>
            <a:off x="571500" y="868665"/>
            <a:ext cx="177799" cy="177799"/>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78" name="Google Shape;278;p9"/>
          <p:cNvSpPr txBox="1"/>
          <p:nvPr/>
        </p:nvSpPr>
        <p:spPr>
          <a:xfrm rot="-265267">
            <a:off x="3516296" y="1257733"/>
            <a:ext cx="6124228" cy="44012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3400" u="none" cap="none" strike="noStrike">
                <a:solidFill>
                  <a:srgbClr val="FFFFFF"/>
                </a:solidFill>
                <a:latin typeface="Poppins"/>
                <a:ea typeface="Poppins"/>
                <a:cs typeface="Poppins"/>
                <a:sym typeface="Poppins"/>
              </a:rPr>
              <a:t>“Cleaning reduces contamination but does not bring the bacterial biomass down to the level of clean stethoscopes nor does it significantly change the overall community composition.”</a:t>
            </a:r>
            <a:endParaRPr/>
          </a:p>
        </p:txBody>
      </p:sp>
      <p:sp>
        <p:nvSpPr>
          <p:cNvPr id="279" name="Google Shape;279;p9"/>
          <p:cNvSpPr txBox="1"/>
          <p:nvPr/>
        </p:nvSpPr>
        <p:spPr>
          <a:xfrm>
            <a:off x="938341" y="570727"/>
            <a:ext cx="390119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FFDE59"/>
                </a:solidFill>
                <a:latin typeface="Poppins ExtraBold"/>
                <a:ea typeface="Poppins ExtraBold"/>
                <a:cs typeface="Poppins ExtraBold"/>
                <a:sym typeface="Poppins ExtraBold"/>
              </a:rPr>
              <a:t>Conclusion</a:t>
            </a:r>
            <a:endParaRPr/>
          </a:p>
        </p:txBody>
      </p:sp>
      <p:pic>
        <p:nvPicPr>
          <p:cNvPr id="280" name="Google Shape;280;p9"/>
          <p:cNvPicPr preferRelativeResize="0"/>
          <p:nvPr/>
        </p:nvPicPr>
        <p:blipFill rotWithShape="1">
          <a:blip r:embed="rId4">
            <a:alphaModFix/>
          </a:blip>
          <a:srcRect b="0" l="0" r="0" t="0"/>
          <a:stretch/>
        </p:blipFill>
        <p:spPr>
          <a:xfrm>
            <a:off x="3369599" y="957564"/>
            <a:ext cx="6780227" cy="5800271"/>
          </a:xfrm>
          <a:prstGeom prst="rect">
            <a:avLst/>
          </a:prstGeom>
          <a:noFill/>
          <a:ln>
            <a:noFill/>
          </a:ln>
        </p:spPr>
      </p:pic>
      <p:sp>
        <p:nvSpPr>
          <p:cNvPr id="281" name="Google Shape;281;p9"/>
          <p:cNvSpPr/>
          <p:nvPr/>
        </p:nvSpPr>
        <p:spPr>
          <a:xfrm>
            <a:off x="11456136" y="6069951"/>
            <a:ext cx="685800" cy="685800"/>
          </a:xfrm>
          <a:custGeom>
            <a:rect b="b" l="l" r="r" t="t"/>
            <a:pathLst>
              <a:path extrusionOk="0" h="1350938" w="1306790">
                <a:moveTo>
                  <a:pt x="0" y="0"/>
                </a:moveTo>
                <a:lnTo>
                  <a:pt x="1306790" y="0"/>
                </a:lnTo>
                <a:lnTo>
                  <a:pt x="1306790" y="1350938"/>
                </a:lnTo>
                <a:lnTo>
                  <a:pt x="0" y="1350938"/>
                </a:lnTo>
                <a:lnTo>
                  <a:pt x="0" y="0"/>
                </a:lnTo>
                <a:close/>
              </a:path>
            </a:pathLst>
          </a:custGeom>
          <a:blipFill rotWithShape="1">
            <a:blip r:embed="rId5">
              <a:alphaModFix amt="5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91F9F73A801BC4AB0ABEF7AFF38AE5B" ma:contentTypeVersion="12" ma:contentTypeDescription="Create a new document." ma:contentTypeScope="" ma:versionID="4e69af4f68ff74cb79d9c87e5a319a06">
  <xsd:schema xmlns:xsd="http://www.w3.org/2001/XMLSchema" xmlns:xs="http://www.w3.org/2001/XMLSchema" xmlns:p="http://schemas.microsoft.com/office/2006/metadata/properties" xmlns:ns2="3eb5032a-2aec-46ac-bb4a-e63e99ea485d" xmlns:ns3="ab541551-1768-42aa-ac2b-2620bce90da6" targetNamespace="http://schemas.microsoft.com/office/2006/metadata/properties" ma:root="true" ma:fieldsID="d39d8376ac9db163c98cb7b1d27c22d5" ns2:_="" ns3:_="">
    <xsd:import namespace="3eb5032a-2aec-46ac-bb4a-e63e99ea485d"/>
    <xsd:import namespace="ab541551-1768-42aa-ac2b-2620bce90da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2:MediaServiceBillingMetadata"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b5032a-2aec-46ac-bb4a-e63e99ea48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BillingMetadata" ma:index="15" nillable="true" ma:displayName="MediaServiceBillingMetadata" ma:hidden="true" ma:internalName="MediaServiceBillingMetadata" ma:readOnly="true">
      <xsd:simpleType>
        <xsd:restriction base="dms:Note"/>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3a24aa6-2cd4-4ab8-94d8-2a15edad23d9"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b541551-1768-42aa-ac2b-2620bce90da6"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5f06b9ad-a2a2-46ec-bb2b-8f2a192a46d7}" ma:internalName="TaxCatchAll" ma:showField="CatchAllData" ma:web="ab541551-1768-42aa-ac2b-2620bce90da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eb5032a-2aec-46ac-bb4a-e63e99ea485d">
      <Terms xmlns="http://schemas.microsoft.com/office/infopath/2007/PartnerControls"/>
    </lcf76f155ced4ddcb4097134ff3c332f>
    <TaxCatchAll xmlns="ab541551-1768-42aa-ac2b-2620bce90da6" xsi:nil="true"/>
  </documentManagement>
</p:properties>
</file>

<file path=customXml/itemProps1.xml><?xml version="1.0" encoding="utf-8"?>
<ds:datastoreItem xmlns:ds="http://schemas.openxmlformats.org/officeDocument/2006/customXml" ds:itemID="{64FE7B6A-2846-4AC7-98F5-EB95ABEA1407}"/>
</file>

<file path=customXml/itemProps2.xml><?xml version="1.0" encoding="utf-8"?>
<ds:datastoreItem xmlns:ds="http://schemas.openxmlformats.org/officeDocument/2006/customXml" ds:itemID="{DABF6D3F-3C35-41FB-BF06-E0A00DE50357}"/>
</file>

<file path=customXml/itemProps3.xml><?xml version="1.0" encoding="utf-8"?>
<ds:datastoreItem xmlns:ds="http://schemas.openxmlformats.org/officeDocument/2006/customXml" ds:itemID="{EDA23B07-39DA-46F3-B98C-B9C4A9E3C318}"/>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Anthony Pham</dc:creator>
  <dcterms:created xsi:type="dcterms:W3CDTF">2024-06-06T17:28:52Z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0x010100A91F9F73A801BC4AB0ABEF7AFF38AE5B</vt:lpwstr>
  </property>
</Properties>
</file>